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7" r:id="rId5"/>
    <p:sldId id="278" r:id="rId6"/>
    <p:sldId id="282" r:id="rId7"/>
    <p:sldId id="264" r:id="rId8"/>
    <p:sldId id="257" r:id="rId9"/>
    <p:sldId id="267" r:id="rId10"/>
    <p:sldId id="281" r:id="rId11"/>
    <p:sldId id="270" r:id="rId12"/>
    <p:sldId id="259" r:id="rId13"/>
    <p:sldId id="266" r:id="rId14"/>
    <p:sldId id="275" r:id="rId15"/>
  </p:sldIdLst>
  <p:sldSz cx="12192000" cy="6858000"/>
  <p:notesSz cx="7019925" cy="9305925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94AE0238-CFAC-8B33-4BFC-1BAF261E6BA8}" name="Kelly Ochs" initials="KO" userId="S::kelly@EnvironmentalComplianceC499.onmicrosoft.com::5acf6343-0c7b-4c27-a30c-68c5858b9f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1A7435-E7E5-4AE1-B686-18D022A3C859}" v="85" dt="2024-07-02T08:01:34.846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20" autoAdjust="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outlineViewPr>
    <p:cViewPr>
      <p:scale>
        <a:sx n="33" d="100"/>
        <a:sy n="33" d="100"/>
      </p:scale>
      <p:origin x="0" y="-2186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27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6333" y="1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pPr rtl="0"/>
            <a:fld id="{FBB34DEC-6F4D-41C2-BD81-86E96E63972D}" type="datetime1">
              <a:rPr lang="en-GB" smtClean="0"/>
              <a:t>05/07/2024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pPr rtl="0"/>
            <a:fld id="{DD56CFAD-C154-4C9C-AD01-665A505506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1"/>
            <a:ext cx="3041968" cy="466912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65FA0476-9E82-496A-B942-42E99DB9000E}" type="datetime1">
              <a:rPr lang="en-GB" smtClean="0"/>
              <a:pPr/>
              <a:t>05/07/2024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1650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78477"/>
            <a:ext cx="5615940" cy="3664207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6911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pPr rtl="0"/>
            <a:fld id="{F5B62BC0-7DC4-4569-951D-2BB9475345C6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67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noProof="0" smtClean="0"/>
              <a:t>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07743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324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429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47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966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6925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0317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405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A325D4D-835D-41B6-9B16-A090AA0883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D87D16-A856-42F4-9D8C-A0C1D482E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442052"/>
            <a:ext cx="12192000" cy="1425257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algn="ctr">
              <a:defRPr sz="6000" cap="all" spc="1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D39BB44-64AC-49A7-8555-2CC62AD7C2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867309"/>
            <a:ext cx="12192000" cy="103632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51AF15-A085-49C8-ABEC-EF90E7D7B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92779" y="2325925"/>
            <a:ext cx="5806440" cy="1596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9203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6874" y="1329829"/>
            <a:ext cx="2043713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2513" y="808353"/>
            <a:ext cx="6341212" cy="168243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34519"/>
            <a:ext cx="12192000" cy="362348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E3FCFFF-5934-4C8D-A4B0-6B19C662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651"/>
            <a:ext cx="3701436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41" y="1332239"/>
            <a:ext cx="1871580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7404DC9-3FBE-41B9-946D-9A0D878C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31042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88BB7876-0125-4084-804C-A842C85586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1042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645735C-4621-4667-AB52-0391CFBB6B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3339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88BB2B1-07E3-42A2-B3BE-7FC7D7AE15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3339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02C103C8-E422-4DEB-9077-DC11E00805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31042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FA80948A-8FCC-4BE4-A5F7-20802B1763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31042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4744F88B-3CB7-4A2B-B718-EEB4E061A7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3339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343EDF6-C2D8-47E1-856B-6329A7CE07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03339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AC6352A5-5003-4E32-B8FF-A84B4A4AC3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1042" y="4147932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CC2603EF-30BF-4C6C-BA93-E99C724809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1042" y="4529933"/>
            <a:ext cx="3433138" cy="1450988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4980" y="848536"/>
            <a:ext cx="1929607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D8BD2DF2-5753-43B2-82AD-30DBE8004D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4359" y="2046233"/>
            <a:ext cx="312658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A5FD5DB-8694-4BD8-819A-7AD23AAAE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4359" y="2425736"/>
            <a:ext cx="3126583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F5129C3-CFB0-408F-BE5C-AC32F5C68F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6986" y="2046233"/>
            <a:ext cx="3281556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344438D-488B-4739-95B6-56F81A25F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986" y="2425736"/>
            <a:ext cx="3281556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A6F801D1-185D-4C5B-9855-3AD0372C3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4359" y="4180976"/>
            <a:ext cx="3126583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46B3EF2-B93D-4E2D-8ECF-31A1DF927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4359" y="4562976"/>
            <a:ext cx="3126583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5A8C3BD-2930-45A1-B3E0-EC8FA92B65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26986" y="4180976"/>
            <a:ext cx="3281556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E7A5E528-A349-45DA-A841-E092311D8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986" y="4562976"/>
            <a:ext cx="3281556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B5AB06-9792-445C-9B3C-103D5EBCE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97992"/>
            <a:ext cx="10515600" cy="994835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C3BAD53-6B4A-490D-BE06-B5A0B06875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32608" y="2982740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30E1FC4A-DE44-4B85-856E-E2480DF55A8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8240" y="2981421"/>
            <a:ext cx="603504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02E70B7A-F000-4D8D-9BDF-E10FF6B383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82902" y="2983163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1CED61F8-3F2F-4611-8E56-88AAF763257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927648" y="3001928"/>
            <a:ext cx="594360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B7058D0A-FADA-4AE8-99E1-90B4E5D35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8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3B7B90F8-2155-4E8A-BCE9-7780EE14ED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08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9C0C6E63-A45B-409B-824C-FAA0CC56E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85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B910C319-3589-469F-9A8A-173CB714BA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5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D9802FCD-21E3-4F6F-B57C-02AEB618F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034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4AFEE648-F3AD-453E-895B-F43C7415C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34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AA760860-8E89-42DD-87FD-F9951F2837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11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5FD2DFE0-D25E-4B72-A2B4-C40CF72D52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1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090415B-A73D-4D17-B5FA-F442D6C0EB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9CB337-B3D4-443D-99C2-B7AE9EB5D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79" y="-136525"/>
            <a:ext cx="4979773" cy="685800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3246120" rtlCol="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9AB6E92-BF31-4AA5-B407-78E1D7795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803124F-8B71-4805-8DBD-A3AB3ED43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9A9D64C-A9E2-4148-B514-933547C5B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218B468-C542-4326-86FA-43DF3A4F3D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43575" y="3972253"/>
            <a:ext cx="5859420" cy="176941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7042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75848"/>
            <a:ext cx="12192000" cy="449118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lIns="3657600" tIns="182880" rIns="3657600" rtlCol="0"/>
          <a:lstStyle>
            <a:lvl1pPr algn="ctr">
              <a:defRPr sz="6000" cap="all" spc="100" baseline="0">
                <a:solidFill>
                  <a:schemeClr val="accent5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4832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77227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1354" y="790901"/>
            <a:ext cx="3049568" cy="640698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82CE97E-7FF6-4E8B-AF42-9777A2451F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22086" y="826720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57B5FEE-44D7-4F94-A843-EC7BD802D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22086" y="1206225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4250112D-DE79-407A-BBAB-B2BB2CB881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2086" y="2666702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1C55DCE1-6E6B-4CDD-A9D8-B2A0034856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22086" y="3046207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9CAE3862-A5E9-4B70-8F14-8F5BFEE3AA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22086" y="4536575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22086" y="4916080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78E2C-0F13-417A-AD7A-E478D5C3B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382" y="422661"/>
            <a:ext cx="5200532" cy="720399"/>
          </a:xfrm>
          <a:prstGeom prst="rect">
            <a:avLst/>
          </a:prstGeom>
        </p:spPr>
        <p:txBody>
          <a:bodyPr rtlCol="0" anchor="ctr"/>
          <a:lstStyle>
            <a:lvl1pPr algn="l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0892B14-4811-4781-A0D4-2D26A55DFF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003" y="1617548"/>
            <a:ext cx="876929" cy="72039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950B6E72-89BA-408A-B2C8-8424747605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003" y="3180036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1FCE449C-D340-41D2-BDD5-5A31068FC8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003" y="4760985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1E2BD66-8465-46D7-9283-569B4EE459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2977" y="1456753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3CFC961-1ED9-4817-9DB9-A1F1D0FD2A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2977" y="3031685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E0D9B8E-402D-44A1-920E-4838543BD9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02977" y="4612634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64607288-5296-4BAF-B405-7F1902FA0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248018"/>
            <a:ext cx="2435528" cy="61485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27432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1341B70-2018-4DBE-BB9A-D1F7A895F9B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4174" y="0"/>
            <a:ext cx="5807825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83CCEE28-12C2-4138-9214-420B5A5B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9762" y="6248018"/>
            <a:ext cx="7267426" cy="620868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0"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347ECA7D-7D2B-475F-874D-51236135A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07188" y="6248018"/>
            <a:ext cx="2495699" cy="620866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45720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25327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198964-B829-4E4F-AAE7-4D7A404AB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3057" y="698523"/>
            <a:ext cx="5715000" cy="46908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F7C80E83-E343-4BA5-ABB5-ACA84EEE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81078" y="1853427"/>
            <a:ext cx="1252367" cy="86349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BA56986C-C9AC-44CD-9D32-24AA209F7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61B45AB9-9A5F-4872-A322-AD3890A5BE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E5E3032E-6B86-4F42-95E1-7C7B13087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9646" y="1853426"/>
            <a:ext cx="1252367" cy="863491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C56EA384-B876-4E37-81CC-FF14C8064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7A136A37-A8C3-48F4-978F-3042B2451F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90D156C2-557C-45F2-B9BA-7CE533312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58214" y="1853427"/>
            <a:ext cx="1252028" cy="863492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text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38E358D4-D1F9-4872-A079-98E1F6BD66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8D809314-142B-40CA-8424-37611F5E9C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3B652552-1A5B-4884-9BDF-1A2663959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234542"/>
            <a:ext cx="12191999" cy="262345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5C7A8808-3BA5-498D-8E57-CAB9DF018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742EE3D7-DACC-458E-82B0-EC87F8BAE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8ED908E6-B839-44D9-AFFC-E5E5E592E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8222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568" y="2450440"/>
            <a:ext cx="4143432" cy="548711"/>
          </a:xfrm>
          <a:prstGeom prst="rect">
            <a:avLst/>
          </a:prstGeom>
        </p:spPr>
        <p:txBody>
          <a:bodyPr rtlCol="0" anchor="b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7756" y="0"/>
            <a:ext cx="7354243" cy="286247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AE2342C8-E968-4F49-930C-F5C43F88F0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DCCC938D-0BC7-4BBB-BBF2-B830D9D0C1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796405D2-E28F-41EC-844E-034C5D7072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phic 48">
            <a:extLst>
              <a:ext uri="{FF2B5EF4-FFF2-40B4-BE49-F238E27FC236}">
                <a16:creationId xmlns:a16="http://schemas.microsoft.com/office/drawing/2014/main" id="{CC3C8467-268E-4ABA-B4F5-0808AFBB2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69FF8FD-CDD1-4BEE-8DB9-0CD4BDE98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35793" y="766762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9F1257F-A86F-48F4-BFFA-9BFB4355E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334351" y="757238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FD01FCA-DF30-466C-9EAE-B0A13CF25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31167" y="4486275"/>
            <a:ext cx="622236" cy="62223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F9F0CF-5966-47C2-9A41-0CD85E85D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64642" y="4047275"/>
            <a:ext cx="622236" cy="6222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2EFF630-FDAA-46A7-8CEE-21CAB6BC2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29331" y="2163148"/>
            <a:ext cx="622236" cy="622236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383BA8C-6DBE-4569-B07B-9FB55F80D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59108" y="3573553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108DE16-ABA8-4BC8-93C4-F8A521C8A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95826" y="4201049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93C062E-DD5E-49BC-A10D-F70C1931F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2756" y="1603981"/>
            <a:ext cx="2057805" cy="76712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799781-E0A0-4C4E-A069-37290BED8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427" y="571145"/>
            <a:ext cx="5355570" cy="438144"/>
          </a:xfrm>
          <a:prstGeom prst="rect">
            <a:avLst/>
          </a:prstGeom>
        </p:spPr>
        <p:txBody>
          <a:bodyPr rtlCol="0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5D896357-F0C4-4728-BE54-A809E6E310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3262" y="311795"/>
            <a:ext cx="1706966" cy="426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CB13D4EF-593A-4D3C-9712-515EE5A358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26762" y="1774346"/>
            <a:ext cx="1929792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449D2BE7-8177-406D-94BB-001D561B5A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83673" y="2261070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FD164278-C8C4-4514-8B3E-9505CB6747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49242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45FF02C4-FA25-4AE4-B4EF-D106CDD0FE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95826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2EA0BE42-73C1-43D0-9520-94265CBEE4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13450" y="3671475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43" name="Text Placeholder 10">
            <a:extLst>
              <a:ext uri="{FF2B5EF4-FFF2-40B4-BE49-F238E27FC236}">
                <a16:creationId xmlns:a16="http://schemas.microsoft.com/office/drawing/2014/main" id="{4E23821A-CE37-4CA8-82BC-5731CBD7BC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8984" y="4145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44" name="Text Placeholder 10">
            <a:extLst>
              <a:ext uri="{FF2B5EF4-FFF2-40B4-BE49-F238E27FC236}">
                <a16:creationId xmlns:a16="http://schemas.microsoft.com/office/drawing/2014/main" id="{83ED92E9-F268-4C1E-9440-F605C9EBD5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85509" y="4584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B29F508B-CAFE-4871-8267-E5406A4D6C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50168" y="4298971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name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C40D7D1C-3379-42CE-B3D7-A585CDECBD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3261" y="5683895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129BD8-DBDF-484C-89DD-80EDD7B8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F621E8-9FBF-4DC8-AA1D-234C0A47D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D5819-A04D-4AB0-A144-E7BBA340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608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B3D21-9143-4E6D-87CD-82F00F7DC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314" y="627486"/>
            <a:ext cx="5268686" cy="568896"/>
          </a:xfrm>
          <a:prstGeom prst="rect">
            <a:avLst/>
          </a:prstGeom>
        </p:spPr>
        <p:txBody>
          <a:bodyPr rtlCol="0" anchor="ctr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5C24E7-D67D-40AA-B6B1-AE47659E18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0438" y="1011439"/>
            <a:ext cx="4989233" cy="568896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2000" cap="none" spc="1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A756E9B8-BA57-4251-A0E6-DDADC29D95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0666" y="2044485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C0B962B5-0EC7-48EC-A687-C206A69C56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7695" y="2044485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314A100-8075-4D1D-995C-34F5838D58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0666" y="3428263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9C946523-4B92-4003-B43C-B01D972454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27695" y="3428263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F9BEEAAD-CC7F-427D-BCFF-1BBA5023ABE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0666" y="4812041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name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B6693A35-4411-4FE2-82FD-5D30D8D62AF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727695" y="4812041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B658EBA7-4275-488A-B86F-67B70609F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A59824DA-522A-4135-800A-60F50492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93D3F372-68E2-486A-A105-748C2BB245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83831" y="0"/>
            <a:ext cx="5508168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8D667147-015B-4B04-886E-3451355DC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71206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09C70A-0F34-4BEB-BABD-659A58DC4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99301"/>
            <a:ext cx="4114800" cy="60796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781F399C-8EA8-402F-B2A4-828B062584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2186" y="1011441"/>
            <a:ext cx="3467628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07DF62A2-2B04-4192-9858-1F4C30EFDA5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564313"/>
            <a:ext cx="4750631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CB016-EEF8-4992-8F92-8FE3375CEB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9877" y="2564313"/>
            <a:ext cx="3532840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title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11225" y="3187700"/>
            <a:ext cx="4749800" cy="277177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7" name="Content Placeholder 29">
            <a:extLst>
              <a:ext uri="{FF2B5EF4-FFF2-40B4-BE49-F238E27FC236}">
                <a16:creationId xmlns:a16="http://schemas.microsoft.com/office/drawing/2014/main" id="{1958214F-5F3C-4FBF-9DBD-97579EF4CF4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7028164" y="3107442"/>
            <a:ext cx="4252612" cy="28829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8116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Y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A378E50-94EF-4230-91B3-4CDA480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49477" y="4411918"/>
            <a:ext cx="7895340" cy="344415"/>
            <a:chOff x="2749477" y="4411918"/>
            <a:chExt cx="7895340" cy="344415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FDF687F-1594-4839-AA46-5DACB2E04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EAD917A9-665D-46F4-8911-E2881838B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7D52265-C77D-45A6-96A5-2656848A3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075B284-B3F9-49E3-A5BC-FBFD2C706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50737" y="2675138"/>
            <a:ext cx="6313957" cy="344415"/>
            <a:chOff x="2750737" y="2675138"/>
            <a:chExt cx="6313957" cy="344415"/>
          </a:xfrm>
        </p:grpSpPr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D75FFD8-965E-47C7-B05F-A941B5164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BDDFF1A-AABD-4DA5-9811-02C414913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7862A0FB-DDED-42C5-B28D-D466080F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CD073CE-AA33-40C2-9636-3F5C23605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2241" y="693422"/>
            <a:ext cx="3607518" cy="63340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FC053B39-4BE6-44B3-8D93-ED230B1611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9" name="Text Placeholder 14">
            <a:extLst>
              <a:ext uri="{FF2B5EF4-FFF2-40B4-BE49-F238E27FC236}">
                <a16:creationId xmlns:a16="http://schemas.microsoft.com/office/drawing/2014/main" id="{95F74BD3-C751-4644-9E0D-36D890A6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3D5CF2BE-8C0B-408F-AEEB-45E3B588305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6" name="Text Placeholder 14">
            <a:extLst>
              <a:ext uri="{FF2B5EF4-FFF2-40B4-BE49-F238E27FC236}">
                <a16:creationId xmlns:a16="http://schemas.microsoft.com/office/drawing/2014/main" id="{4A07D9B0-4F06-4D69-B211-37FC634E508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739533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year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36FDE7A-7F96-4A7E-AB4F-DBCEFD81C3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C3C9C771-CEBA-46FF-9941-0F82E4028C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945F6154-355B-4195-8155-1E8C079CDE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B8E228D5-C0F1-4215-8880-B28856B6F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5568E40A-0330-4C80-9F64-FB6C4B7CC1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EC8A3FD2-F6F6-40A0-89E1-7769CBB8D4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A882D901-8E7C-431B-B6E9-14C8BD5B2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2051E2EF-F729-4B79-8CD4-C0D60EE9AD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A8A6BF26-67C7-4AFD-82B4-5F8831E627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9D579002-8C14-4A35-90BB-43E508420D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AA2D386B-15E3-4543-8D79-5B890CB60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D1BBCCCB-0A70-4CE2-AC23-DC53C200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83DD38EA-382F-4255-927F-5F23153D51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DBB317C-ECEA-48F8-B070-51A7C7B4CDB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5C19CD78-318A-4E21-9027-254A8711F4C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57" name="Text Placeholder 14">
            <a:extLst>
              <a:ext uri="{FF2B5EF4-FFF2-40B4-BE49-F238E27FC236}">
                <a16:creationId xmlns:a16="http://schemas.microsoft.com/office/drawing/2014/main" id="{A437805B-FB40-4996-AD55-1BF1A2D64F0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37609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year</a:t>
            </a:r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40A55730-770B-4851-B7C1-A3AE260339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3" name="Text Placeholder 14">
            <a:extLst>
              <a:ext uri="{FF2B5EF4-FFF2-40B4-BE49-F238E27FC236}">
                <a16:creationId xmlns:a16="http://schemas.microsoft.com/office/drawing/2014/main" id="{32F5F67C-8450-4CC2-984C-18CEA2A424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205940B1-D0A7-4FA0-8075-1DD875262A2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FF257E24-EF53-4359-8CF5-CC42A8F66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5A2166B8-0F7E-45E9-970E-79F921472A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7" name="Text Placeholder 14">
            <a:extLst>
              <a:ext uri="{FF2B5EF4-FFF2-40B4-BE49-F238E27FC236}">
                <a16:creationId xmlns:a16="http://schemas.microsoft.com/office/drawing/2014/main" id="{FF45DCBF-40C1-4B85-9196-4C0237FA8C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E0182695-A664-4408-ACB6-D9273831D5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2928531F-4FEC-4B06-9428-27244D33B93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E678C8DB-AF28-4A99-B976-36F54BA279C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FB1CBFC6-0E9C-4ECA-A915-798C00479D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B4EC71CB-AE6D-46A0-87B4-6E2BD6A1CF6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16A1EE39-3790-4721-9E09-19024F590A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4F8B141-9EE2-47E7-AF2A-94CECF907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7081" y="4694680"/>
            <a:ext cx="8510121" cy="0"/>
            <a:chOff x="1504814" y="2488864"/>
            <a:chExt cx="8510121" cy="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D73D561-653C-420E-BC66-5DA51DD36C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3729D46-C590-474A-BF51-5B9D4359EB7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48D21A3-16A8-4ECB-832A-29159F1D20E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B217E3B-A68A-4BBD-889D-C078F6616C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AC64796-B68D-4AE1-A16E-54663926A7F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69D787A-5A6E-4ADB-BAAA-FC5EF3EF1BE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E371F89-9862-4F45-9CA4-A53BF2C3F7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19AC00F-FB14-4E51-ABB2-C72FB6C0A0F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083D041-D6E2-4DFF-A37E-21E03F46AF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4589E1D-9976-4550-917F-D88195CDC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065CC16-DED3-4048-8705-CA87554422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EDC1B45-4090-4B45-80FB-8DF542E6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4599626"/>
            <a:ext cx="8858463" cy="174171"/>
            <a:chOff x="1835966" y="4162015"/>
            <a:chExt cx="8858463" cy="174171"/>
          </a:xfrm>
        </p:grpSpPr>
        <p:sp>
          <p:nvSpPr>
            <p:cNvPr id="90" name="Oval 234">
              <a:extLst>
                <a:ext uri="{FF2B5EF4-FFF2-40B4-BE49-F238E27FC236}">
                  <a16:creationId xmlns:a16="http://schemas.microsoft.com/office/drawing/2014/main" id="{1EFAF30E-1CB4-4DCC-B1A8-30450AECD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1" name="Oval 236">
              <a:extLst>
                <a:ext uri="{FF2B5EF4-FFF2-40B4-BE49-F238E27FC236}">
                  <a16:creationId xmlns:a16="http://schemas.microsoft.com/office/drawing/2014/main" id="{A53911EE-BFCB-48ED-9821-C8FD044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2" name="Oval 238">
              <a:extLst>
                <a:ext uri="{FF2B5EF4-FFF2-40B4-BE49-F238E27FC236}">
                  <a16:creationId xmlns:a16="http://schemas.microsoft.com/office/drawing/2014/main" id="{AE84E691-02AF-4C42-B3B7-EE46E825C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3" name="Oval 240">
              <a:extLst>
                <a:ext uri="{FF2B5EF4-FFF2-40B4-BE49-F238E27FC236}">
                  <a16:creationId xmlns:a16="http://schemas.microsoft.com/office/drawing/2014/main" id="{EB9041A9-2967-41AF-BE0A-A7476B97B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4" name="Oval 242">
              <a:extLst>
                <a:ext uri="{FF2B5EF4-FFF2-40B4-BE49-F238E27FC236}">
                  <a16:creationId xmlns:a16="http://schemas.microsoft.com/office/drawing/2014/main" id="{2B7F05AE-8C2E-43EB-BBA0-897D173AF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5" name="Oval 244">
              <a:extLst>
                <a:ext uri="{FF2B5EF4-FFF2-40B4-BE49-F238E27FC236}">
                  <a16:creationId xmlns:a16="http://schemas.microsoft.com/office/drawing/2014/main" id="{4248E8A5-3D01-49ED-BEC6-0D27C4C50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6" name="Oval 246">
              <a:extLst>
                <a:ext uri="{FF2B5EF4-FFF2-40B4-BE49-F238E27FC236}">
                  <a16:creationId xmlns:a16="http://schemas.microsoft.com/office/drawing/2014/main" id="{A50B1FA2-FFAB-4A04-8C04-CF6BC1BCDC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7" name="Oval 248">
              <a:extLst>
                <a:ext uri="{FF2B5EF4-FFF2-40B4-BE49-F238E27FC236}">
                  <a16:creationId xmlns:a16="http://schemas.microsoft.com/office/drawing/2014/main" id="{B70F9284-E3A9-4E8C-9C28-93D985513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8" name="Oval 250">
              <a:extLst>
                <a:ext uri="{FF2B5EF4-FFF2-40B4-BE49-F238E27FC236}">
                  <a16:creationId xmlns:a16="http://schemas.microsoft.com/office/drawing/2014/main" id="{494AA308-491E-44AE-A81D-E62D362FC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99" name="Oval 252">
              <a:extLst>
                <a:ext uri="{FF2B5EF4-FFF2-40B4-BE49-F238E27FC236}">
                  <a16:creationId xmlns:a16="http://schemas.microsoft.com/office/drawing/2014/main" id="{03B58A61-0691-4D1F-9A25-7CCB12DA9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00" name="Oval 254">
              <a:extLst>
                <a:ext uri="{FF2B5EF4-FFF2-40B4-BE49-F238E27FC236}">
                  <a16:creationId xmlns:a16="http://schemas.microsoft.com/office/drawing/2014/main" id="{57F5DE50-7369-4681-A8F6-5E935A517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01" name="Oval 256">
              <a:extLst>
                <a:ext uri="{FF2B5EF4-FFF2-40B4-BE49-F238E27FC236}">
                  <a16:creationId xmlns:a16="http://schemas.microsoft.com/office/drawing/2014/main" id="{4C666F7C-EBDE-456E-B607-1E0FA6924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FFF66A7-062A-4A45-8A10-A8F847AF1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9387" y="2999128"/>
            <a:ext cx="8510121" cy="0"/>
            <a:chOff x="1504814" y="2488864"/>
            <a:chExt cx="8510121" cy="0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2090933-BFE5-4598-998F-C2857039426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7E50B9E-AD14-448E-B2DF-ED1D0F4908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F782020-9AE0-4B20-ACD4-057C60173A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DE1A502D-7651-4CBE-81DE-FF4F102DAA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D4C29AAF-4E83-44DA-A084-3FF3C70F61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AC5616E9-1DAC-4713-A257-8682DD24AC5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CDC726D-AB0E-4ED3-82DB-9DD54ADB10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12F1E4A6-E07E-4550-AB72-53438E0C4F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6B638F82-2127-4858-AA45-F08A1CADAB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028005E8-9894-4966-8BDE-95577A6039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CFFBFEB2-9943-4D83-86DB-1A86AC15E8E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67045F09-8CF5-4E51-A65C-54F8BF015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2903401"/>
            <a:ext cx="8858463" cy="174171"/>
            <a:chOff x="1835966" y="4162015"/>
            <a:chExt cx="8858463" cy="174171"/>
          </a:xfrm>
        </p:grpSpPr>
        <p:sp>
          <p:nvSpPr>
            <p:cNvPr id="135" name="Oval 234">
              <a:extLst>
                <a:ext uri="{FF2B5EF4-FFF2-40B4-BE49-F238E27FC236}">
                  <a16:creationId xmlns:a16="http://schemas.microsoft.com/office/drawing/2014/main" id="{09B4CFFD-0C29-4685-915E-4DC40D4D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36" name="Oval 236">
              <a:extLst>
                <a:ext uri="{FF2B5EF4-FFF2-40B4-BE49-F238E27FC236}">
                  <a16:creationId xmlns:a16="http://schemas.microsoft.com/office/drawing/2014/main" id="{736381B7-7D05-4040-9A1B-191841576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37" name="Oval 238">
              <a:extLst>
                <a:ext uri="{FF2B5EF4-FFF2-40B4-BE49-F238E27FC236}">
                  <a16:creationId xmlns:a16="http://schemas.microsoft.com/office/drawing/2014/main" id="{4F77152F-41F4-45EC-B530-B38C5111C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38" name="Oval 240">
              <a:extLst>
                <a:ext uri="{FF2B5EF4-FFF2-40B4-BE49-F238E27FC236}">
                  <a16:creationId xmlns:a16="http://schemas.microsoft.com/office/drawing/2014/main" id="{8FB428D5-0A0E-4CF3-A223-9F4F7B386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39" name="Oval 242">
              <a:extLst>
                <a:ext uri="{FF2B5EF4-FFF2-40B4-BE49-F238E27FC236}">
                  <a16:creationId xmlns:a16="http://schemas.microsoft.com/office/drawing/2014/main" id="{A4275727-B33C-4EB0-9E6E-7CE335603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0" name="Oval 244">
              <a:extLst>
                <a:ext uri="{FF2B5EF4-FFF2-40B4-BE49-F238E27FC236}">
                  <a16:creationId xmlns:a16="http://schemas.microsoft.com/office/drawing/2014/main" id="{7998F366-05B2-42D3-9B4E-CD7F91FB9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1" name="Oval 246">
              <a:extLst>
                <a:ext uri="{FF2B5EF4-FFF2-40B4-BE49-F238E27FC236}">
                  <a16:creationId xmlns:a16="http://schemas.microsoft.com/office/drawing/2014/main" id="{8593BF6C-17E2-4AB7-85D7-0B93D2376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2" name="Oval 248">
              <a:extLst>
                <a:ext uri="{FF2B5EF4-FFF2-40B4-BE49-F238E27FC236}">
                  <a16:creationId xmlns:a16="http://schemas.microsoft.com/office/drawing/2014/main" id="{74F85EBE-E43B-4B81-85F1-89969EC56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3" name="Oval 250">
              <a:extLst>
                <a:ext uri="{FF2B5EF4-FFF2-40B4-BE49-F238E27FC236}">
                  <a16:creationId xmlns:a16="http://schemas.microsoft.com/office/drawing/2014/main" id="{16C21525-8829-45F3-8C9F-05274678E7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4" name="Oval 252">
              <a:extLst>
                <a:ext uri="{FF2B5EF4-FFF2-40B4-BE49-F238E27FC236}">
                  <a16:creationId xmlns:a16="http://schemas.microsoft.com/office/drawing/2014/main" id="{8FFF03BC-2EFF-4AF5-B788-A1FEA5378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5" name="Oval 254">
              <a:extLst>
                <a:ext uri="{FF2B5EF4-FFF2-40B4-BE49-F238E27FC236}">
                  <a16:creationId xmlns:a16="http://schemas.microsoft.com/office/drawing/2014/main" id="{D811BD14-6461-4DD9-9A2C-BFC2C9553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  <p:sp>
          <p:nvSpPr>
            <p:cNvPr id="146" name="Oval 256">
              <a:extLst>
                <a:ext uri="{FF2B5EF4-FFF2-40B4-BE49-F238E27FC236}">
                  <a16:creationId xmlns:a16="http://schemas.microsoft.com/office/drawing/2014/main" id="{929BB859-9DB9-433D-8C7B-91E7FED48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 noProof="0"/>
            </a:p>
          </p:txBody>
        </p:sp>
      </p:grpSp>
      <p:pic>
        <p:nvPicPr>
          <p:cNvPr id="159" name="Graphic 158">
            <a:extLst>
              <a:ext uri="{FF2B5EF4-FFF2-40B4-BE49-F238E27FC236}">
                <a16:creationId xmlns:a16="http://schemas.microsoft.com/office/drawing/2014/main" id="{A24C8354-AD07-4B50-9334-314D6B2B1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sp>
        <p:nvSpPr>
          <p:cNvPr id="160" name="Date Placeholder 2">
            <a:extLst>
              <a:ext uri="{FF2B5EF4-FFF2-40B4-BE49-F238E27FC236}">
                <a16:creationId xmlns:a16="http://schemas.microsoft.com/office/drawing/2014/main" id="{D3F09D93-A56A-41E4-A3BA-42472B0A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61" name="Footer Placeholder 3">
            <a:extLst>
              <a:ext uri="{FF2B5EF4-FFF2-40B4-BE49-F238E27FC236}">
                <a16:creationId xmlns:a16="http://schemas.microsoft.com/office/drawing/2014/main" id="{5951592E-5737-43C9-B6B0-D1340766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62" name="Slide Number Placeholder 4">
            <a:extLst>
              <a:ext uri="{FF2B5EF4-FFF2-40B4-BE49-F238E27FC236}">
                <a16:creationId xmlns:a16="http://schemas.microsoft.com/office/drawing/2014/main" id="{3B542197-0399-4FBD-A10C-B97A68AA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06256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728" y="317739"/>
            <a:ext cx="4114800" cy="623923"/>
          </a:xfrm>
          <a:prstGeom prst="rect">
            <a:avLst/>
          </a:prstGeom>
        </p:spPr>
        <p:txBody>
          <a:bodyPr rtlCol="0" anchor="ctr"/>
          <a:lstStyle>
            <a:lvl1pPr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4400" y="905856"/>
            <a:ext cx="5759450" cy="5047269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 cap="all" baseline="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en-GB" noProof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6BF61C1-4A8C-44D4-901D-E065B7B42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98229" y="0"/>
            <a:ext cx="459377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726902C-381D-4629-AF04-0689A76C5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80C3F3-53A4-4049-96CE-C6C4EB9DA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44286"/>
            <a:ext cx="4114800" cy="74792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F669E6E-28BD-4FC9-BFB3-B42707D2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773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B0CE1D3C-6E95-41C8-9202-B6BACEA97C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729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A90F4B16-F669-4D35-8B6D-5DE38097DD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728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0D56BE-BB71-4ADC-B308-883B7BB63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372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24532133-7BD7-49DF-96C1-B4A992CE4D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66782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F4F5B9-821C-4A57-B5E2-055949CEC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7382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63893EB3-C98E-4A69-A71C-7C922128375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73826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5D0352AF-E877-45F2-9868-A8A1E017A9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3825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750DAF93-603B-44B6-99DC-79A63DC3A1F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3792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72AD67-26BA-4843-BAFE-B661A05BB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391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0EAD7F-FBD0-4EA0-A7E7-5E65604B4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1401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A3EAA29-D608-4031-9C0E-0610D1886CA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921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1DC4676B-9880-4C33-A8A2-88FB0944CF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3920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AF6D479F-D265-4CD5-88BE-FC37AFC5FF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0801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ED618ADF-296A-4300-A8AE-A1837B390A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4015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CA503612-3331-4786-8298-4A1E0C1C75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4014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A1D0F5-2B0B-4318-B5DC-AECB09851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3A8939-F5BE-47FA-AE2F-AF66C45B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8A3F37-FB91-4420-832B-EA39AE37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23259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B70B2057-9B78-4391-A15F-27A41A72F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059CD-37AB-48A3-9976-0B38FF7A5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7106" y="589720"/>
            <a:ext cx="4006114" cy="657784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36E0B0A-0B1B-438D-8971-570ACA956B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6402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FB8438-2DA4-4B23-ACCD-3DEADF3E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3E63EE1F-208F-40D0-9307-47F66C8581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07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40F7C878-62A1-4A30-AA27-C5F502C8D3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07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48" name="Picture Placeholder 9">
            <a:extLst>
              <a:ext uri="{FF2B5EF4-FFF2-40B4-BE49-F238E27FC236}">
                <a16:creationId xmlns:a16="http://schemas.microsoft.com/office/drawing/2014/main" id="{5D495D18-EB49-4AD5-A7EE-1E6D2496B69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21197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248BBAE-0CA8-464A-A4E0-AB7D697DA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03551339-A94F-4674-8165-3BFA78946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7602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D1839C5B-C216-4FB8-A285-4D99AF56E8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602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52" name="Picture Placeholder 9">
            <a:extLst>
              <a:ext uri="{FF2B5EF4-FFF2-40B4-BE49-F238E27FC236}">
                <a16:creationId xmlns:a16="http://schemas.microsoft.com/office/drawing/2014/main" id="{ACA22B55-1DD2-4FE6-95FC-D8BC2BBECF0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59928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73BE6D-AE02-42D4-838E-F7916980D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54" name="Text Placeholder 10">
            <a:extLst>
              <a:ext uri="{FF2B5EF4-FFF2-40B4-BE49-F238E27FC236}">
                <a16:creationId xmlns:a16="http://schemas.microsoft.com/office/drawing/2014/main" id="{35C2A2FE-AA36-4715-97F6-B743D26DE3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23972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55" name="Text Placeholder 10">
            <a:extLst>
              <a:ext uri="{FF2B5EF4-FFF2-40B4-BE49-F238E27FC236}">
                <a16:creationId xmlns:a16="http://schemas.microsoft.com/office/drawing/2014/main" id="{B98652DE-F8C8-4EA5-8CDA-9985B636DE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3972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56" name="Picture Placeholder 9">
            <a:extLst>
              <a:ext uri="{FF2B5EF4-FFF2-40B4-BE49-F238E27FC236}">
                <a16:creationId xmlns:a16="http://schemas.microsoft.com/office/drawing/2014/main" id="{40C3D084-82F3-4C1C-95E8-56362097EDF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07876" y="185843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EC4B6A-1FAA-43D1-9436-A3BFF08A8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171553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ABB7ACFA-C6F3-4D7A-A6D8-73035EF164D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1920" y="320908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F9CBC3B9-EDF1-45E0-BFBF-53888131CB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1920" y="349267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60" name="Picture Placeholder 9">
            <a:extLst>
              <a:ext uri="{FF2B5EF4-FFF2-40B4-BE49-F238E27FC236}">
                <a16:creationId xmlns:a16="http://schemas.microsoft.com/office/drawing/2014/main" id="{A7D13807-1ECF-4830-AB8D-D33E4F22330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56402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E1F756-2737-4291-8D41-307BFE73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C5BD35EC-547F-4A42-85C6-E2C94C2A03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2807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63" name="Text Placeholder 10">
            <a:extLst>
              <a:ext uri="{FF2B5EF4-FFF2-40B4-BE49-F238E27FC236}">
                <a16:creationId xmlns:a16="http://schemas.microsoft.com/office/drawing/2014/main" id="{D89797D3-65B3-414D-9657-B5DA393491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807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64" name="Picture Placeholder 9">
            <a:extLst>
              <a:ext uri="{FF2B5EF4-FFF2-40B4-BE49-F238E27FC236}">
                <a16:creationId xmlns:a16="http://schemas.microsoft.com/office/drawing/2014/main" id="{280147ED-89CE-475D-A96F-AA7A912E00B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21197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10D74ED-CECE-4A22-B877-966D53821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66" name="Text Placeholder 10">
            <a:extLst>
              <a:ext uri="{FF2B5EF4-FFF2-40B4-BE49-F238E27FC236}">
                <a16:creationId xmlns:a16="http://schemas.microsoft.com/office/drawing/2014/main" id="{0C937A25-DAA7-4478-ADF6-728F4D6189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602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67" name="Text Placeholder 10">
            <a:extLst>
              <a:ext uri="{FF2B5EF4-FFF2-40B4-BE49-F238E27FC236}">
                <a16:creationId xmlns:a16="http://schemas.microsoft.com/office/drawing/2014/main" id="{8AB48703-9A4A-440C-9049-7FE889764E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7602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68" name="Picture Placeholder 9">
            <a:extLst>
              <a:ext uri="{FF2B5EF4-FFF2-40B4-BE49-F238E27FC236}">
                <a16:creationId xmlns:a16="http://schemas.microsoft.com/office/drawing/2014/main" id="{5D9D5119-D677-47FD-AEEB-49FE4DDEF6B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859928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AF0F623-CF57-4D6B-87F3-FD410516E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70" name="Text Placeholder 10">
            <a:extLst>
              <a:ext uri="{FF2B5EF4-FFF2-40B4-BE49-F238E27FC236}">
                <a16:creationId xmlns:a16="http://schemas.microsoft.com/office/drawing/2014/main" id="{3BE3B8C3-ECB9-46D2-B11F-A5569909748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23972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71" name="Text Placeholder 10">
            <a:extLst>
              <a:ext uri="{FF2B5EF4-FFF2-40B4-BE49-F238E27FC236}">
                <a16:creationId xmlns:a16="http://schemas.microsoft.com/office/drawing/2014/main" id="{FB1EE68D-97FA-4EA4-B792-5AC6C49F90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3972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72" name="Picture Placeholder 9">
            <a:extLst>
              <a:ext uri="{FF2B5EF4-FFF2-40B4-BE49-F238E27FC236}">
                <a16:creationId xmlns:a16="http://schemas.microsoft.com/office/drawing/2014/main" id="{7E98343B-32E9-4538-991A-B5EACD651D4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507876" y="412587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23CC91A-02A3-4B96-BCEE-76C1D25CC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398297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74" name="Text Placeholder 10">
            <a:extLst>
              <a:ext uri="{FF2B5EF4-FFF2-40B4-BE49-F238E27FC236}">
                <a16:creationId xmlns:a16="http://schemas.microsoft.com/office/drawing/2014/main" id="{DBE2EAAB-674D-41E1-92E6-A7459FEFDAE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71920" y="547652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 name</a:t>
            </a:r>
          </a:p>
        </p:txBody>
      </p:sp>
      <p:sp>
        <p:nvSpPr>
          <p:cNvPr id="75" name="Text Placeholder 10">
            <a:extLst>
              <a:ext uri="{FF2B5EF4-FFF2-40B4-BE49-F238E27FC236}">
                <a16:creationId xmlns:a16="http://schemas.microsoft.com/office/drawing/2014/main" id="{C60D862C-3474-4A4A-8557-AD2C7917BF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71920" y="576011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08728-25CF-4DB1-9A83-FAFA5ABE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D454F9-A55F-44A0-9695-FC40C66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8C64F-7F14-454A-B830-80CCE5B1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28162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C64230-8BD4-4150-967D-421B6FE43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A8AE08-0788-4D8A-8C9D-7E5AAA112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615940"/>
            <a:ext cx="4137262" cy="938778"/>
          </a:xfrm>
          <a:prstGeom prst="rect">
            <a:avLst/>
          </a:prstGeom>
        </p:spPr>
        <p:txBody>
          <a:bodyPr rtlCol="0" anchor="ctr"/>
          <a:lstStyle>
            <a:lvl1pPr algn="ctr">
              <a:defRPr lang="en-US"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8A119E1C-2243-42E2-8A58-CC171131D1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1170" y="3079567"/>
            <a:ext cx="120015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</a:t>
            </a:r>
          </a:p>
        </p:txBody>
      </p:sp>
      <p:sp>
        <p:nvSpPr>
          <p:cNvPr id="59" name="Text Placeholder 10">
            <a:extLst>
              <a:ext uri="{FF2B5EF4-FFF2-40B4-BE49-F238E27FC236}">
                <a16:creationId xmlns:a16="http://schemas.microsoft.com/office/drawing/2014/main" id="{337797F5-74CE-492B-806B-221CAF3535C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010890" y="3079567"/>
            <a:ext cx="1223858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2431D1A0-10D1-4D2E-AC6F-F8C9E6A226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88252" y="3079567"/>
            <a:ext cx="118761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</a:t>
            </a:r>
          </a:p>
        </p:txBody>
      </p:sp>
      <p:sp>
        <p:nvSpPr>
          <p:cNvPr id="61" name="Text Placeholder 10">
            <a:extLst>
              <a:ext uri="{FF2B5EF4-FFF2-40B4-BE49-F238E27FC236}">
                <a16:creationId xmlns:a16="http://schemas.microsoft.com/office/drawing/2014/main" id="{4028BD6A-568F-4A16-AE86-5D88861C3B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79382" y="3079567"/>
            <a:ext cx="1211785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add</a:t>
            </a:r>
          </a:p>
        </p:txBody>
      </p:sp>
      <p:sp>
        <p:nvSpPr>
          <p:cNvPr id="52" name="Text Placeholder 10">
            <a:extLst>
              <a:ext uri="{FF2B5EF4-FFF2-40B4-BE49-F238E27FC236}">
                <a16:creationId xmlns:a16="http://schemas.microsoft.com/office/drawing/2014/main" id="{2E935678-32B2-4589-933F-F74B3E68FF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458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51" name="Text Placeholder 10">
            <a:extLst>
              <a:ext uri="{FF2B5EF4-FFF2-40B4-BE49-F238E27FC236}">
                <a16:creationId xmlns:a16="http://schemas.microsoft.com/office/drawing/2014/main" id="{B3C5A73C-51DD-4781-943C-235704BBF6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0458" y="5156838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78" name="Text Placeholder 10">
            <a:extLst>
              <a:ext uri="{FF2B5EF4-FFF2-40B4-BE49-F238E27FC236}">
                <a16:creationId xmlns:a16="http://schemas.microsoft.com/office/drawing/2014/main" id="{AD95FB24-5DA0-4000-B023-A00C32D53F0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32032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77" name="Text Placeholder 10">
            <a:extLst>
              <a:ext uri="{FF2B5EF4-FFF2-40B4-BE49-F238E27FC236}">
                <a16:creationId xmlns:a16="http://schemas.microsoft.com/office/drawing/2014/main" id="{7455F56A-A263-4D13-A484-2D15CD61D0F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32032" y="5156837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0" name="Text Placeholder 10">
            <a:extLst>
              <a:ext uri="{FF2B5EF4-FFF2-40B4-BE49-F238E27FC236}">
                <a16:creationId xmlns:a16="http://schemas.microsoft.com/office/drawing/2014/main" id="{6C6ABB33-3D98-4D76-B96F-65F5749362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91270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79" name="Text Placeholder 10">
            <a:extLst>
              <a:ext uri="{FF2B5EF4-FFF2-40B4-BE49-F238E27FC236}">
                <a16:creationId xmlns:a16="http://schemas.microsoft.com/office/drawing/2014/main" id="{8EA8275A-A17A-42ED-9DDC-5F06000BFB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91270" y="5157592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82" name="Text Placeholder 10">
            <a:extLst>
              <a:ext uri="{FF2B5EF4-FFF2-40B4-BE49-F238E27FC236}">
                <a16:creationId xmlns:a16="http://schemas.microsoft.com/office/drawing/2014/main" id="{4AEA6122-22B2-49EC-8451-E43D40F3236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94487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81" name="Text Placeholder 10">
            <a:extLst>
              <a:ext uri="{FF2B5EF4-FFF2-40B4-BE49-F238E27FC236}">
                <a16:creationId xmlns:a16="http://schemas.microsoft.com/office/drawing/2014/main" id="{103D7EA4-00E4-43FA-8129-1CBE0C1291A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94487" y="5166170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68" name="Date Placeholder 2">
            <a:extLst>
              <a:ext uri="{FF2B5EF4-FFF2-40B4-BE49-F238E27FC236}">
                <a16:creationId xmlns:a16="http://schemas.microsoft.com/office/drawing/2014/main" id="{811592B2-2D21-495C-8C11-680EC8155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B73D1-17D7-400F-B750-F5EA2675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0E81D-C76E-4DB7-9722-4BE8D7CF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9401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7C99-0702-4DEF-A72F-2451B3DC6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6544" y="-1"/>
            <a:ext cx="3944790" cy="1845127"/>
          </a:xfrm>
          <a:prstGeom prst="rect">
            <a:avLst/>
          </a:prstGeom>
        </p:spPr>
        <p:txBody>
          <a:bodyPr rtlCol="0" anchor="ctr"/>
          <a:lstStyle>
            <a:lvl1pPr algn="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Click to add title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4497024-D7D5-447C-8133-660B1F47A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5128"/>
            <a:ext cx="12192000" cy="5012871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E88F42-9013-4CBC-BF65-3FE14705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1F54EB4-06CA-459B-8F8C-86061BA6F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7913" y="0"/>
            <a:ext cx="6564087" cy="3614737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640080" tIns="731520" rIns="548640"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subtitle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2B1A3-ADD1-4AAF-A733-AF9AEAB4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AE2F48-AB83-42F0-93C2-9F943F0B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02069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1344" y="0"/>
            <a:ext cx="668065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n-GB" noProof="0"/>
              <a:t>Click to add photo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F4E84F-A3BE-442F-B9F1-68AB2244A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320" y="-7084"/>
            <a:ext cx="5511344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6566" y="3035081"/>
            <a:ext cx="2341256" cy="640698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Add title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4805" y="3959761"/>
            <a:ext cx="2879477" cy="1790164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en-GB" noProof="0"/>
              <a:t>Click to add text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en-GB" noProof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en-GB" noProof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1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A7E6CAB-B5FF-46B8-964A-7A01020AA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F45A9EB-00FC-4DE7-8041-09649EF9B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2265744"/>
            <a:ext cx="12192000" cy="1425257"/>
          </a:xfrm>
        </p:spPr>
        <p:txBody>
          <a:bodyPr rtlCol="0"/>
          <a:lstStyle/>
          <a:p>
            <a:pPr rtl="0"/>
            <a:r>
              <a:rPr lang="en-US" sz="4000" dirty="0">
                <a:solidFill>
                  <a:schemeClr val="bg1"/>
                </a:solidFill>
              </a:rPr>
              <a:t>ammonia</a:t>
            </a:r>
            <a:r>
              <a:rPr lang="en-GB" sz="4000" dirty="0">
                <a:solidFill>
                  <a:schemeClr val="bg1"/>
                </a:solidFill>
              </a:rPr>
              <a:t> terminal, ammonia pipeline and hydrogen pipeline 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CE1E739-E339-4FB6-A10E-22AB1A0D78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1524" y="3691001"/>
            <a:ext cx="12192000" cy="1036320"/>
          </a:xfrm>
        </p:spPr>
        <p:txBody>
          <a:bodyPr rtlCol="0"/>
          <a:lstStyle/>
          <a:p>
            <a:pPr rtl="0"/>
            <a:r>
              <a:rPr lang="en-US" dirty="0"/>
              <a:t>E</a:t>
            </a:r>
            <a:r>
              <a:rPr lang="en-GB" dirty="0"/>
              <a:t>SIA PROCESS</a:t>
            </a:r>
          </a:p>
          <a:p>
            <a:pPr rtl="0"/>
            <a:r>
              <a:rPr lang="en-GB" dirty="0"/>
              <a:t>8-10 July 2024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5DD68C-FEB8-4CF6-883B-1CA9912E4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270601"/>
            <a:ext cx="11274552" cy="252999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5F618A-0762-5A3F-5BFA-417D37B36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6074" y="102267"/>
            <a:ext cx="3405191" cy="1596549"/>
          </a:xfrm>
          <a:prstGeom prst="rect">
            <a:avLst/>
          </a:prstGeom>
        </p:spPr>
      </p:pic>
      <p:pic>
        <p:nvPicPr>
          <p:cNvPr id="4" name="Picture 4" descr="Cleanergy Solutions Namibia | Ohlthaver ...">
            <a:extLst>
              <a:ext uri="{FF2B5EF4-FFF2-40B4-BE49-F238E27FC236}">
                <a16:creationId xmlns:a16="http://schemas.microsoft.com/office/drawing/2014/main" id="{D8387372-F4FD-C270-FADD-7D7DACF07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102352"/>
            <a:ext cx="2615184" cy="166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DA3E09-440F-AD84-AC09-30F06FFCF9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7318" y="5909230"/>
            <a:ext cx="1367029" cy="8543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E40593-4D0E-1CF7-0206-94DBC4E5BB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6211" y="5666343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7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80D78-51EB-4567-6DB7-609B42E04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348116"/>
            <a:ext cx="2441448" cy="809868"/>
          </a:xfrm>
        </p:spPr>
        <p:txBody>
          <a:bodyPr/>
          <a:lstStyle/>
          <a:p>
            <a:r>
              <a:rPr lang="en-US" sz="2800" dirty="0"/>
              <a:t>Agenda</a:t>
            </a:r>
            <a:endParaRPr lang="en-GB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705298-1153-1E95-CECA-D826C8F15C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12512" y="808352"/>
            <a:ext cx="7401535" cy="412940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Meeting objectives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Project Overview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About us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Environmental &amp; Social Impact Assessment Process &amp; Timeline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Baseline Studies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9A1BB8-0098-1360-B87F-B909ABD58E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en-GB" noProof="0" dirty="0"/>
              <a:t>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2C6B3-532F-44DB-D851-C4909F243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rtl="0"/>
            <a:r>
              <a:rPr lang="en-US" noProof="0" dirty="0"/>
              <a:t>ECC</a:t>
            </a:r>
            <a:endParaRPr lang="en-GB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C3826-5A49-C7FC-76B7-A1E7CCAC9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EA87306C-81BA-4795-A5CA-9392456A8C1E}" type="slidenum">
              <a:rPr lang="en-GB" noProof="0" smtClean="0"/>
              <a:pPr rtl="0"/>
              <a:t>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3285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39852D9-D1A2-1720-C238-6BA7BA401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94772" y="68263"/>
            <a:ext cx="11202455" cy="6721475"/>
          </a:xfrm>
          <a:prstGeom prst="rect">
            <a:avLst/>
          </a:prstGeom>
          <a:noFill/>
        </p:spPr>
      </p:pic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91F2DBC3-5A67-0986-3FD0-CF5B5DB614A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r>
              <a:rPr lang="en-GB" noProof="0"/>
              <a:t>20XX</a:t>
            </a:r>
          </a:p>
        </p:txBody>
      </p:sp>
      <p:sp>
        <p:nvSpPr>
          <p:cNvPr id="7" name="Slide Number Placeholder 6" hidden="1">
            <a:extLst>
              <a:ext uri="{FF2B5EF4-FFF2-40B4-BE49-F238E27FC236}">
                <a16:creationId xmlns:a16="http://schemas.microsoft.com/office/drawing/2014/main" id="{9A88D8D4-D373-04A2-C38C-7D855598D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en-GB" noProof="0" smtClean="0"/>
              <a:pPr rtl="0">
                <a:spcAft>
                  <a:spcPts val="600"/>
                </a:spcAft>
              </a:pPr>
              <a:t>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42941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F580F041-DC12-4416-8D50-10D5CB88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992"/>
            <a:ext cx="10515600" cy="994835"/>
          </a:xfrm>
        </p:spPr>
        <p:txBody>
          <a:bodyPr rtlCol="0"/>
          <a:lstStyle/>
          <a:p>
            <a:pPr rtl="0"/>
            <a:r>
              <a:rPr lang="en-GB" sz="3200" dirty="0"/>
              <a:t>Project overview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F3A35CB8-192D-46E2-ABAC-ED96BB3582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2227720"/>
            <a:ext cx="2351446" cy="653124"/>
          </a:xfrm>
        </p:spPr>
        <p:txBody>
          <a:bodyPr rtlCol="0"/>
          <a:lstStyle/>
          <a:p>
            <a:pPr rtl="0"/>
            <a:r>
              <a:rPr lang="en-US" sz="2400" dirty="0"/>
              <a:t>Amm</a:t>
            </a:r>
            <a:r>
              <a:rPr lang="en-GB" sz="2400" dirty="0"/>
              <a:t>onia Terminal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AAB80485-19C5-4162-A7D1-C16C0A37DB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2880844"/>
            <a:ext cx="2351446" cy="1783520"/>
          </a:xfrm>
        </p:spPr>
        <p:txBody>
          <a:bodyPr rtlCol="0"/>
          <a:lstStyle/>
          <a:p>
            <a:pPr rtl="0"/>
            <a:r>
              <a:rPr lang="en-US" sz="1800" dirty="0"/>
              <a:t>The proposed project involves the construction of an ammonia terminal at the Walvis Bay port area, Erongo Region, Namibia. </a:t>
            </a:r>
            <a:endParaRPr lang="en-GB" sz="1800" dirty="0"/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A1AC70BF-8941-481C-8D24-0B619A898E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20277" y="2227720"/>
            <a:ext cx="2351446" cy="653123"/>
          </a:xfrm>
        </p:spPr>
        <p:txBody>
          <a:bodyPr rtlCol="0"/>
          <a:lstStyle/>
          <a:p>
            <a:pPr rtl="0"/>
            <a:r>
              <a:rPr lang="en-GB" sz="2400" dirty="0"/>
              <a:t>ammonia pipeline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8D138E80-5256-446A-AE30-0A9CBCEC97C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20277" y="2880844"/>
            <a:ext cx="2351446" cy="3233629"/>
          </a:xfrm>
        </p:spPr>
        <p:txBody>
          <a:bodyPr rtlCol="0"/>
          <a:lstStyle/>
          <a:p>
            <a:pPr rtl="0"/>
            <a:r>
              <a:rPr lang="en-US" dirty="0"/>
              <a:t>The construction of a green ammonia pipeline whereby liquid ammonia with a mass flow between 20 to 60 ton/h will be transported 12.7 km from the ammonia production plant on Farm 58 to the ammonia terminal near the Walvis Bay port area for storage</a:t>
            </a:r>
            <a:r>
              <a:rPr lang="en-US" sz="1800" dirty="0"/>
              <a:t>. </a:t>
            </a:r>
            <a:endParaRPr lang="en-GB" sz="1800" dirty="0"/>
          </a:p>
        </p:txBody>
      </p:sp>
      <p:sp>
        <p:nvSpPr>
          <p:cNvPr id="77" name="Text Placeholder 76">
            <a:extLst>
              <a:ext uri="{FF2B5EF4-FFF2-40B4-BE49-F238E27FC236}">
                <a16:creationId xmlns:a16="http://schemas.microsoft.com/office/drawing/2014/main" id="{F8450002-65CC-44ED-9FA3-79F17962B3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806477" y="2234325"/>
            <a:ext cx="2351446" cy="646518"/>
          </a:xfrm>
        </p:spPr>
        <p:txBody>
          <a:bodyPr rtlCol="0"/>
          <a:lstStyle/>
          <a:p>
            <a:pPr rtl="0"/>
            <a:r>
              <a:rPr lang="en-US" sz="2400" dirty="0"/>
              <a:t>Hydrogen pipeline</a:t>
            </a:r>
            <a:endParaRPr lang="en-GB" sz="2400" dirty="0"/>
          </a:p>
        </p:txBody>
      </p:sp>
      <p:sp>
        <p:nvSpPr>
          <p:cNvPr id="76" name="Text Placeholder 75">
            <a:extLst>
              <a:ext uri="{FF2B5EF4-FFF2-40B4-BE49-F238E27FC236}">
                <a16:creationId xmlns:a16="http://schemas.microsoft.com/office/drawing/2014/main" id="{C5E5A4C4-6086-4F2D-BF5F-1A909411BA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806477" y="2880844"/>
            <a:ext cx="2351446" cy="2762574"/>
          </a:xfrm>
        </p:spPr>
        <p:txBody>
          <a:bodyPr rtlCol="0"/>
          <a:lstStyle/>
          <a:p>
            <a:pPr rtl="0"/>
            <a:r>
              <a:rPr lang="en-US" dirty="0"/>
              <a:t>The construction of a green hydrogen pipeline. The pipeline will transport 15 000 m3 hydrogen gas (with a mass flow of 10 ton/h) from the production plant to the ammonia production plant on Farm 58. </a:t>
            </a:r>
            <a:endParaRPr lang="en-GB" dirty="0"/>
          </a:p>
        </p:txBody>
      </p: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F72F8167-A007-470B-91F8-9FD147915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2024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C3D8D50B-B373-41DD-AF52-1CAB93D959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US" dirty="0"/>
              <a:t>ECC</a:t>
            </a:r>
            <a:endParaRPr lang="en-GB" dirty="0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657CD656-D89A-42CD-A918-0CA133A22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en-GB" smtClean="0"/>
              <a:pPr rtl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55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A25FA4-A288-4460-BF12-637E07795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874" y="1329829"/>
            <a:ext cx="2043713" cy="640698"/>
          </a:xfrm>
        </p:spPr>
        <p:txBody>
          <a:bodyPr rtlCol="0"/>
          <a:lstStyle/>
          <a:p>
            <a:pPr rtl="0"/>
            <a:r>
              <a:rPr lang="en-GB" dirty="0"/>
              <a:t>About us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1C52C13-996F-4CF8-BBA5-F6CC233475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55888" y="678873"/>
            <a:ext cx="6941287" cy="2289641"/>
          </a:xfrm>
        </p:spPr>
        <p:txBody>
          <a:bodyPr rtlCol="0"/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000" dirty="0"/>
              <a:t>We are Environmental Compliance Consultancy (Pty) Ltd (ECC) – the Environmental Assessment Practitioner.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000" dirty="0"/>
              <a:t>ECC is an independent and unbiased Namibian environmental consulting firm.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US" sz="2000" dirty="0"/>
              <a:t>Evidence and risk-based approach.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8A312F11-75CA-44C5-8937-46152AD552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838200" y="3303003"/>
            <a:ext cx="4737328" cy="3168939"/>
          </a:xfrm>
        </p:spPr>
      </p:pic>
      <p:sp>
        <p:nvSpPr>
          <p:cNvPr id="57" name="Date Placeholder 56">
            <a:extLst>
              <a:ext uri="{FF2B5EF4-FFF2-40B4-BE49-F238E27FC236}">
                <a16:creationId xmlns:a16="http://schemas.microsoft.com/office/drawing/2014/main" id="{653BB8CA-23AF-4226-9FB3-FA1964EBA6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2024</a:t>
            </a:r>
          </a:p>
        </p:txBody>
      </p:sp>
      <p:sp>
        <p:nvSpPr>
          <p:cNvPr id="58" name="Footer Placeholder 57">
            <a:extLst>
              <a:ext uri="{FF2B5EF4-FFF2-40B4-BE49-F238E27FC236}">
                <a16:creationId xmlns:a16="http://schemas.microsoft.com/office/drawing/2014/main" id="{4DDD181B-D1CF-4E5A-B354-DE584F3F2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US" dirty="0"/>
              <a:t>ECC</a:t>
            </a:r>
            <a:endParaRPr lang="en-GB" dirty="0"/>
          </a:p>
        </p:txBody>
      </p:sp>
      <p:sp>
        <p:nvSpPr>
          <p:cNvPr id="59" name="Slide Number Placeholder 58">
            <a:extLst>
              <a:ext uri="{FF2B5EF4-FFF2-40B4-BE49-F238E27FC236}">
                <a16:creationId xmlns:a16="http://schemas.microsoft.com/office/drawing/2014/main" id="{185AB600-E5B8-4AFD-A7DA-37E5D3AFF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en-GB" smtClean="0"/>
              <a:pPr rtl="0"/>
              <a:t>5</a:t>
            </a:fld>
            <a:endParaRPr lang="en-GB"/>
          </a:p>
        </p:txBody>
      </p:sp>
      <p:pic>
        <p:nvPicPr>
          <p:cNvPr id="4" name="Picture 3" descr="A truck on a dirt road&#10;&#10;Description automatically generated">
            <a:extLst>
              <a:ext uri="{FF2B5EF4-FFF2-40B4-BE49-F238E27FC236}">
                <a16:creationId xmlns:a16="http://schemas.microsoft.com/office/drawing/2014/main" id="{7DFCF8EC-C697-42D0-8429-7FE7468AB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199" y="3303003"/>
            <a:ext cx="4876801" cy="31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39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48">
            <a:extLst>
              <a:ext uri="{FF2B5EF4-FFF2-40B4-BE49-F238E27FC236}">
                <a16:creationId xmlns:a16="http://schemas.microsoft.com/office/drawing/2014/main" id="{7D64EB56-7814-4ADB-BD4C-D4E42F87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314" y="627486"/>
            <a:ext cx="5268686" cy="568896"/>
          </a:xfrm>
        </p:spPr>
        <p:txBody>
          <a:bodyPr rtlCol="0" anchor="ctr">
            <a:normAutofit/>
          </a:bodyPr>
          <a:lstStyle/>
          <a:p>
            <a:pPr rtl="0"/>
            <a:r>
              <a:rPr lang="en-US" dirty="0"/>
              <a:t>ESIA Process</a:t>
            </a:r>
            <a:endParaRPr lang="en-GB"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961EE219-B131-4C25-AE31-AD3B197A4B7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0438" y="1011439"/>
            <a:ext cx="4989233" cy="568896"/>
          </a:xfrm>
        </p:spPr>
        <p:txBody>
          <a:bodyPr rtlCol="0" anchor="ctr">
            <a:normAutofit/>
          </a:bodyPr>
          <a:lstStyle/>
          <a:p>
            <a:pPr rtl="0"/>
            <a:r>
              <a:rPr lang="en-GB" dirty="0"/>
              <a:t>ESIA steps ​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09C30599-76A8-4BC6-94F7-A80189E484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1500" y="2044485"/>
            <a:ext cx="1933637" cy="1121230"/>
          </a:xfrm>
        </p:spPr>
        <p:txBody>
          <a:bodyPr rtlCol="0" anchor="ctr">
            <a:normAutofit/>
          </a:bodyPr>
          <a:lstStyle/>
          <a:p>
            <a:pPr rtl="0"/>
            <a:r>
              <a:rPr lang="en-US" dirty="0"/>
              <a:t>1. Screening</a:t>
            </a:r>
          </a:p>
        </p:txBody>
      </p:sp>
      <p:sp>
        <p:nvSpPr>
          <p:cNvPr id="82" name="Text Placeholder 81">
            <a:extLst>
              <a:ext uri="{FF2B5EF4-FFF2-40B4-BE49-F238E27FC236}">
                <a16:creationId xmlns:a16="http://schemas.microsoft.com/office/drawing/2014/main" id="{47CF6540-6A1C-4A70-8BA0-6A13694F1A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27695" y="2044485"/>
            <a:ext cx="3081975" cy="1121230"/>
          </a:xfrm>
        </p:spPr>
        <p:txBody>
          <a:bodyPr rtlCol="0" anchor="ctr">
            <a:normAutofit fontScale="70000" lnSpcReduction="20000"/>
          </a:bodyPr>
          <a:lstStyle/>
          <a:p>
            <a:pPr rtl="0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DEA Portal (Completed):</a:t>
            </a:r>
          </a:p>
          <a:p>
            <a:pPr marL="285750" indent="-285750" rtl="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Ammonia terminal: APP-002566</a:t>
            </a:r>
          </a:p>
          <a:p>
            <a:pPr marL="285750" indent="-285750" rtl="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Ammonia pipeline: APP-002567</a:t>
            </a:r>
          </a:p>
          <a:p>
            <a:pPr marL="285750" indent="-285750" rtl="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Hydrogen pipeline: APP-002568</a:t>
            </a:r>
          </a:p>
          <a:p>
            <a:pPr marL="285750" indent="-2857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200" dirty="0"/>
          </a:p>
        </p:txBody>
      </p:sp>
      <p:sp>
        <p:nvSpPr>
          <p:cNvPr id="147" name="Text Placeholder 146">
            <a:extLst>
              <a:ext uri="{FF2B5EF4-FFF2-40B4-BE49-F238E27FC236}">
                <a16:creationId xmlns:a16="http://schemas.microsoft.com/office/drawing/2014/main" id="{85278DC3-7465-427B-9DD5-7E46CE00FFC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71500" y="3826402"/>
            <a:ext cx="1933637" cy="1121230"/>
          </a:xfrm>
        </p:spPr>
        <p:txBody>
          <a:bodyPr rtlCol="0" anchor="ctr">
            <a:normAutofit/>
          </a:bodyPr>
          <a:lstStyle/>
          <a:p>
            <a:pPr rtl="0"/>
            <a:r>
              <a:rPr lang="en-US" dirty="0"/>
              <a:t>2. </a:t>
            </a:r>
            <a:r>
              <a:rPr lang="en-US" dirty="0" err="1"/>
              <a:t>sCOPING</a:t>
            </a:r>
            <a:endParaRPr lang="en-GB" dirty="0"/>
          </a:p>
        </p:txBody>
      </p:sp>
      <p:sp>
        <p:nvSpPr>
          <p:cNvPr id="179" name="Text Placeholder 6">
            <a:extLst>
              <a:ext uri="{FF2B5EF4-FFF2-40B4-BE49-F238E27FC236}">
                <a16:creationId xmlns:a16="http://schemas.microsoft.com/office/drawing/2014/main" id="{7B04C198-4ABA-9CF1-E243-515B4775CE6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727695" y="3826401"/>
            <a:ext cx="2843506" cy="2020159"/>
          </a:xfrm>
        </p:spPr>
        <p:txBody>
          <a:bodyPr/>
          <a:lstStyle/>
          <a:p>
            <a:pPr algn="l"/>
            <a:endParaRPr lang="en-GB" sz="11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70000"/>
              </a:lnSpc>
              <a:spcAft>
                <a:spcPts val="600"/>
              </a:spcAft>
            </a:pPr>
            <a:r>
              <a:rPr lang="en-US" sz="1400" dirty="0"/>
              <a:t>Current phase: </a:t>
            </a:r>
          </a:p>
          <a:p>
            <a:pPr marL="285750" indent="-285750">
              <a:lnSpc>
                <a:spcPct val="7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Define the scope of the project during the current phase.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The ammonia terminal final scoping report has been submitted to MME &amp; MEFT.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The ammonia and hydrogen pipeline draft scoping report have been submitted to I&amp;APs for review.</a:t>
            </a:r>
          </a:p>
          <a:p>
            <a:endParaRPr lang="en-GB" sz="1600" b="0" i="0" u="none" strike="noStrike" baseline="0" dirty="0">
              <a:solidFill>
                <a:srgbClr val="0D0D0D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5CFB4A-6359-4A5C-B94D-1A54B544E3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GB" dirty="0"/>
              <a:t>2024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B23F79-82E5-43EE-8390-DF067A88C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99709" y="6324267"/>
            <a:ext cx="3306618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n-US" dirty="0"/>
              <a:t>ECC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62DA0-3900-45BB-8F3C-556CCD213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EA87306C-81BA-4795-A5CA-9392456A8C1E}" type="slidenum">
              <a:rPr lang="en-GB" smtClean="0"/>
              <a:pPr rtl="0">
                <a:spcAft>
                  <a:spcPts val="600"/>
                </a:spcAft>
              </a:pPr>
              <a:t>6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FFDC52-2CA0-C884-1676-860AF96F8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1201" y="1196382"/>
            <a:ext cx="6620799" cy="497274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01E411B-7BF5-E442-E11F-4297CC626487}"/>
              </a:ext>
            </a:extLst>
          </p:cNvPr>
          <p:cNvSpPr/>
          <p:nvPr/>
        </p:nvSpPr>
        <p:spPr>
          <a:xfrm>
            <a:off x="9984509" y="4479636"/>
            <a:ext cx="2115127" cy="1750878"/>
          </a:xfrm>
          <a:prstGeom prst="roundRect">
            <a:avLst/>
          </a:prstGeom>
          <a:noFill/>
          <a:ln w="38100" cmpd="sng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115127"/>
                      <a:gd name="connsiteY0" fmla="*/ 291819 h 1750878"/>
                      <a:gd name="connsiteX1" fmla="*/ 291819 w 2115127"/>
                      <a:gd name="connsiteY1" fmla="*/ 0 h 1750878"/>
                      <a:gd name="connsiteX2" fmla="*/ 1823308 w 2115127"/>
                      <a:gd name="connsiteY2" fmla="*/ 0 h 1750878"/>
                      <a:gd name="connsiteX3" fmla="*/ 2115127 w 2115127"/>
                      <a:gd name="connsiteY3" fmla="*/ 291819 h 1750878"/>
                      <a:gd name="connsiteX4" fmla="*/ 2115127 w 2115127"/>
                      <a:gd name="connsiteY4" fmla="*/ 1459059 h 1750878"/>
                      <a:gd name="connsiteX5" fmla="*/ 1823308 w 2115127"/>
                      <a:gd name="connsiteY5" fmla="*/ 1750878 h 1750878"/>
                      <a:gd name="connsiteX6" fmla="*/ 291819 w 2115127"/>
                      <a:gd name="connsiteY6" fmla="*/ 1750878 h 1750878"/>
                      <a:gd name="connsiteX7" fmla="*/ 0 w 2115127"/>
                      <a:gd name="connsiteY7" fmla="*/ 1459059 h 1750878"/>
                      <a:gd name="connsiteX8" fmla="*/ 0 w 2115127"/>
                      <a:gd name="connsiteY8" fmla="*/ 291819 h 1750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115127" h="1750878" extrusionOk="0">
                        <a:moveTo>
                          <a:pt x="0" y="291819"/>
                        </a:moveTo>
                        <a:cubicBezTo>
                          <a:pt x="-9269" y="124935"/>
                          <a:pt x="128197" y="921"/>
                          <a:pt x="291819" y="0"/>
                        </a:cubicBezTo>
                        <a:cubicBezTo>
                          <a:pt x="685475" y="-57295"/>
                          <a:pt x="1103872" y="110616"/>
                          <a:pt x="1823308" y="0"/>
                        </a:cubicBezTo>
                        <a:cubicBezTo>
                          <a:pt x="1981104" y="3292"/>
                          <a:pt x="2111244" y="152112"/>
                          <a:pt x="2115127" y="291819"/>
                        </a:cubicBezTo>
                        <a:cubicBezTo>
                          <a:pt x="2035526" y="850166"/>
                          <a:pt x="2154314" y="1193748"/>
                          <a:pt x="2115127" y="1459059"/>
                        </a:cubicBezTo>
                        <a:cubicBezTo>
                          <a:pt x="2145255" y="1623800"/>
                          <a:pt x="1991122" y="1737199"/>
                          <a:pt x="1823308" y="1750878"/>
                        </a:cubicBezTo>
                        <a:cubicBezTo>
                          <a:pt x="1246460" y="1872486"/>
                          <a:pt x="584737" y="1848867"/>
                          <a:pt x="291819" y="1750878"/>
                        </a:cubicBezTo>
                        <a:cubicBezTo>
                          <a:pt x="128204" y="1727533"/>
                          <a:pt x="-4797" y="1626893"/>
                          <a:pt x="0" y="1459059"/>
                        </a:cubicBezTo>
                        <a:cubicBezTo>
                          <a:pt x="-92151" y="1163533"/>
                          <a:pt x="20371" y="510235"/>
                          <a:pt x="0" y="29181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891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5DD55-FE80-7B5E-DF2A-3B54B5D19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364682"/>
            <a:ext cx="4137262" cy="938778"/>
          </a:xfrm>
        </p:spPr>
        <p:txBody>
          <a:bodyPr/>
          <a:lstStyle/>
          <a:p>
            <a:r>
              <a:rPr lang="en-GB" dirty="0"/>
              <a:t>Public Participation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FB623-0200-2A22-EEDB-F59536EB08E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0458" y="3249335"/>
            <a:ext cx="2381573" cy="2281381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9D7A77-719B-6463-20AE-15DB02B69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885" y="2914541"/>
            <a:ext cx="2476846" cy="333421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F799D8-6A23-4956-D18A-D7FEDF8264A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91270" y="3249334"/>
            <a:ext cx="2381188" cy="2281381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455EF1-E256-D1A1-DB66-398C4909E24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350122" y="3249334"/>
            <a:ext cx="2331420" cy="2281381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A1D5F8-785E-82CF-619B-B13B57689B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458" y="5634182"/>
            <a:ext cx="2381574" cy="50333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01198C-83C9-D9D8-6532-F4483947CF5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391270" y="5613747"/>
            <a:ext cx="2381574" cy="52376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5170276-7E1D-CFA9-41C9-38611BD5DD0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312844" y="5613747"/>
            <a:ext cx="2381574" cy="52377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21BA2DC0-C288-6E54-1B07-A96A888D7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 dirty="0"/>
              <a:t>2024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38E55277-A8BB-364A-859C-19E2E123B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US" noProof="0" dirty="0"/>
              <a:t>ECC</a:t>
            </a:r>
            <a:endParaRPr lang="en-GB" noProof="0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9BEA1D4-695B-FB3C-79CD-8D434D399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A87306C-81BA-4795-A5CA-9392456A8C1E}" type="slidenum">
              <a:rPr lang="en-GB" noProof="0" smtClean="0"/>
              <a:pPr rtl="0"/>
              <a:t>7</a:t>
            </a:fld>
            <a:endParaRPr lang="en-GB" noProof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6ACE43-51ED-4D11-8CAF-E9380FE609CD}"/>
              </a:ext>
            </a:extLst>
          </p:cNvPr>
          <p:cNvSpPr txBox="1"/>
          <p:nvPr/>
        </p:nvSpPr>
        <p:spPr>
          <a:xfrm>
            <a:off x="376782" y="1562154"/>
            <a:ext cx="11304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Notification of project included: Newspaper adverts, site notices, stakeholder letters, public notices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Background Information Document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Public meetings: Walvis Bay 12 March 2024; Swakopmund 13 March 2024; and </a:t>
            </a:r>
            <a:r>
              <a:rPr lang="en-US" dirty="0" err="1"/>
              <a:t>Arandis</a:t>
            </a:r>
            <a:r>
              <a:rPr lang="en-US" dirty="0"/>
              <a:t> 14 March 2024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Direct consultation and focus group meetings with stakeholders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90BE036-A0A3-2ACF-5AED-6D9FDA017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90" y="2914541"/>
            <a:ext cx="2476846" cy="33342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52FC7B0-4513-7EEF-F036-C94E86FB9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9095" y="2860743"/>
            <a:ext cx="2476847" cy="33342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734EA9B-D646-2278-D66A-8D39196818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6982" y="2860743"/>
            <a:ext cx="2619611" cy="338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5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32F9891-B6E7-4529-9D22-D1F252613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2" y="326883"/>
            <a:ext cx="4114800" cy="623923"/>
          </a:xfrm>
        </p:spPr>
        <p:txBody>
          <a:bodyPr rtlCol="0"/>
          <a:lstStyle/>
          <a:p>
            <a:pPr rtl="0"/>
            <a:r>
              <a:rPr lang="en-US" dirty="0"/>
              <a:t>b</a:t>
            </a:r>
            <a:r>
              <a:rPr lang="en-GB" dirty="0" err="1"/>
              <a:t>aseline</a:t>
            </a:r>
            <a:r>
              <a:rPr lang="en-GB" dirty="0"/>
              <a:t> Studies</a:t>
            </a:r>
          </a:p>
        </p:txBody>
      </p:sp>
      <p:graphicFrame>
        <p:nvGraphicFramePr>
          <p:cNvPr id="31" name="Content Placeholder 30">
            <a:extLst>
              <a:ext uri="{FF2B5EF4-FFF2-40B4-BE49-F238E27FC236}">
                <a16:creationId xmlns:a16="http://schemas.microsoft.com/office/drawing/2014/main" id="{B0373CDF-8D7B-473F-83D5-9DB08615A46D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961404104"/>
              </p:ext>
            </p:extLst>
          </p:nvPr>
        </p:nvGraphicFramePr>
        <p:xfrm>
          <a:off x="432319" y="873730"/>
          <a:ext cx="6892026" cy="5340533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592831">
                  <a:extLst>
                    <a:ext uri="{9D8B030D-6E8A-4147-A177-3AD203B41FA5}">
                      <a16:colId xmlns:a16="http://schemas.microsoft.com/office/drawing/2014/main" val="1517755082"/>
                    </a:ext>
                  </a:extLst>
                </a:gridCol>
                <a:gridCol w="1457112">
                  <a:extLst>
                    <a:ext uri="{9D8B030D-6E8A-4147-A177-3AD203B41FA5}">
                      <a16:colId xmlns:a16="http://schemas.microsoft.com/office/drawing/2014/main" val="2446386500"/>
                    </a:ext>
                  </a:extLst>
                </a:gridCol>
                <a:gridCol w="1842083">
                  <a:extLst>
                    <a:ext uri="{9D8B030D-6E8A-4147-A177-3AD203B41FA5}">
                      <a16:colId xmlns:a16="http://schemas.microsoft.com/office/drawing/2014/main" val="1854486728"/>
                    </a:ext>
                  </a:extLst>
                </a:gridCol>
              </a:tblGrid>
              <a:tr h="380903">
                <a:tc>
                  <a:txBody>
                    <a:bodyPr/>
                    <a:lstStyle/>
                    <a:p>
                      <a:pPr algn="r" rtl="0"/>
                      <a:r>
                        <a:rPr lang="en-US" sz="1800" cap="all" spc="400" baseline="0" noProof="0" dirty="0">
                          <a:solidFill>
                            <a:schemeClr val="accent4"/>
                          </a:solidFill>
                          <a:latin typeface="+mj-lt"/>
                        </a:rPr>
                        <a:t>Baseline studies</a:t>
                      </a:r>
                      <a:endParaRPr lang="en-GB" sz="1800" cap="all" spc="400" baseline="0" noProof="0" dirty="0">
                        <a:solidFill>
                          <a:schemeClr val="accent4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b="0" cap="all" spc="20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Specialist</a:t>
                      </a:r>
                      <a:endParaRPr lang="en-GB" sz="1400" b="0" cap="all" spc="20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en-US" sz="1400" b="0" cap="all" spc="20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Commissioned</a:t>
                      </a:r>
                      <a:endParaRPr lang="en-GB" sz="1400" b="0" cap="all" spc="200" noProof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0351803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B</a:t>
                      </a:r>
                      <a:r>
                        <a:rPr lang="en-GB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iodiversity and dune morphology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lang="en-GB" sz="1200" b="0" i="0" u="none" strike="noStrike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eter</a:t>
                      </a:r>
                      <a:r>
                        <a:rPr lang="en-GB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Cunningham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</a:p>
                    <a:p>
                      <a:pPr algn="r" rtl="0" fontAlgn="auto"/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u="none" strike="noStrike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628125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lang="en-GB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oise 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lang="en-GB" sz="1200" b="0" i="0" u="none" strike="noStrike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irShed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auto"/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u="none" strike="noStrike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5382780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lang="en-GB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ir quality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0" u="none" strike="noStrike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AirShed</a:t>
                      </a:r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algn="r" rtl="0" fontAlgn="auto"/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u="none" strike="noStrike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84003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Heritage</a:t>
                      </a:r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R</a:t>
                      </a:r>
                      <a:r>
                        <a:rPr lang="en-GB" sz="1200" b="0" i="0" u="none" strike="noStrike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cheritage</a:t>
                      </a:r>
                      <a:r>
                        <a:rPr lang="en-GB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services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</a:p>
                    <a:p>
                      <a:pPr algn="r" rtl="0" fontAlgn="auto"/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u="none" strike="noStrike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9756459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Traffic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0" u="none" strike="noStrike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Zutari</a:t>
                      </a:r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​​</a:t>
                      </a:r>
                    </a:p>
                    <a:p>
                      <a:pPr algn="r" rtl="0" fontAlgn="auto"/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u="none" strike="noStrike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575269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Climate change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auto"/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​RDJ Consulting Services</a:t>
                      </a:r>
                      <a:endParaRPr lang="en-GB" sz="1200" b="0" i="0" u="none" strike="noStrike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​​</a:t>
                      </a:r>
                      <a:endParaRPr lang="en-GB" sz="1200" b="0" u="none" strike="noStrike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r" rtl="0" fontAlgn="auto"/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u="none" strike="noStrike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0867358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​Health and safety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0" u="none" strike="noStrike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Zutari</a:t>
                      </a:r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​​</a:t>
                      </a:r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u="none" strike="noStrike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114081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Groundwater and surface water</a:t>
                      </a:r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</a:t>
                      </a:r>
                      <a:r>
                        <a:rPr lang="en-GB" sz="1200" b="0" i="0" u="none" strike="noStrike" noProof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mvoto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</a:p>
                    <a:p>
                      <a:pPr algn="l" rtl="0" fontAlgn="base"/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267748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Visual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ECC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​​​</a:t>
                      </a:r>
                    </a:p>
                    <a:p>
                      <a:pPr algn="r" rtl="0" fontAlgn="base"/>
                      <a:r>
                        <a:rPr lang="en-GB" sz="1200" b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341114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1200" b="0" u="none" strike="noStrike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Socio-economic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ECC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​​​</a:t>
                      </a:r>
                    </a:p>
                    <a:p>
                      <a:pPr algn="r" rtl="0" fontAlgn="base"/>
                      <a:endParaRPr lang="en-GB" sz="1200" b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17110"/>
                  </a:ext>
                </a:extLst>
              </a:tr>
              <a:tr h="422415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GB" sz="1200" b="0" u="none" strike="noStrike" kern="120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Blast and vibration for Hydrogen pipeline​</a:t>
                      </a: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noProof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Blast Management &amp; Consulting</a:t>
                      </a:r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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9ACF21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​​​</a:t>
                      </a:r>
                    </a:p>
                    <a:p>
                      <a:pPr algn="r" rtl="0" fontAlgn="base"/>
                      <a:endParaRPr lang="en-GB" sz="1200" b="0" i="0" noProof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074008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7712EE-CE28-402F-903B-90AEE8D392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4F485F-FC54-4C73-ADD3-B309E9E79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US" dirty="0"/>
              <a:t>ECC</a:t>
            </a:r>
            <a:endParaRPr lang="en-GB" dirty="0"/>
          </a:p>
        </p:txBody>
      </p:sp>
      <p:pic>
        <p:nvPicPr>
          <p:cNvPr id="13" name="Picture Placeholder 12" descr="A picture containing grass sprouting">
            <a:extLst>
              <a:ext uri="{FF2B5EF4-FFF2-40B4-BE49-F238E27FC236}">
                <a16:creationId xmlns:a16="http://schemas.microsoft.com/office/drawing/2014/main" id="{326D0768-880D-4BBA-B290-B3245B6F393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8229" y="0"/>
            <a:ext cx="4593770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8B42E-E615-4755-9FB3-CA80590F7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en-GB" smtClean="0"/>
              <a:pPr rtl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125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F20131-2E66-4147-85FF-C0F1FCA9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6375" y="179121"/>
            <a:ext cx="2561222" cy="640698"/>
          </a:xfrm>
        </p:spPr>
        <p:txBody>
          <a:bodyPr rtlCol="0"/>
          <a:lstStyle/>
          <a:p>
            <a:pPr rtl="0"/>
            <a:r>
              <a:rPr lang="en-US" dirty="0"/>
              <a:t>3</a:t>
            </a:r>
            <a:r>
              <a:rPr lang="en-GB" dirty="0"/>
              <a:t>. Assessment</a:t>
            </a:r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290FBD7A-BEB6-4C4C-B057-7A00B6FBB7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/>
          <a:stretch/>
        </p:blipFill>
        <p:spPr>
          <a:xfrm>
            <a:off x="-1" y="0"/>
            <a:ext cx="4495801" cy="3500582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E7F2B6-10A7-477E-B377-78173351CB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07727" y="917222"/>
            <a:ext cx="4405746" cy="553710"/>
          </a:xfrm>
        </p:spPr>
        <p:txBody>
          <a:bodyPr rtlCol="0"/>
          <a:lstStyle/>
          <a:p>
            <a:pPr rtl="0"/>
            <a:r>
              <a:rPr lang="en-US" dirty="0"/>
              <a:t>Potential impacts to be assessed (Next phase)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9BCB765-3776-41F5-B6B8-6208678A04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24358" y="1653062"/>
            <a:ext cx="6456441" cy="4886283"/>
          </a:xfrm>
        </p:spPr>
        <p:txBody>
          <a:bodyPr rtlCol="0"/>
          <a:lstStyle/>
          <a:p>
            <a:pPr rtl="0"/>
            <a:r>
              <a:rPr lang="en-US" dirty="0"/>
              <a:t>Potential impacts that can arise from the proposed project include: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Noise impacts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Visual impacts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Landscape impacts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Dune morphology impacts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Linear infrastructure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Groundwater and surface water impacts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Impact on archaeological and cultural features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Biodiversity impacts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Increased traffic volumes off-site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Job creation (permanent / temporary)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Economic growth &amp; emission reduction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Safety considerations for existing infrastructure and residents</a:t>
            </a:r>
          </a:p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/>
              <a:t>Innovation &amp; technology transfer</a:t>
            </a:r>
            <a:endParaRPr lang="en-GB" sz="1400" dirty="0"/>
          </a:p>
        </p:txBody>
      </p:sp>
      <p:sp>
        <p:nvSpPr>
          <p:cNvPr id="256" name="Date Placeholder 255">
            <a:extLst>
              <a:ext uri="{FF2B5EF4-FFF2-40B4-BE49-F238E27FC236}">
                <a16:creationId xmlns:a16="http://schemas.microsoft.com/office/drawing/2014/main" id="{A111CCC7-FCBE-479D-A98A-3FF0FC4C6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20XX</a:t>
            </a:r>
          </a:p>
        </p:txBody>
      </p:sp>
      <p:sp>
        <p:nvSpPr>
          <p:cNvPr id="257" name="Footer Placeholder 256">
            <a:extLst>
              <a:ext uri="{FF2B5EF4-FFF2-40B4-BE49-F238E27FC236}">
                <a16:creationId xmlns:a16="http://schemas.microsoft.com/office/drawing/2014/main" id="{8DBC7823-0B82-44CB-B937-1DAF28C165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37778" y="6447848"/>
            <a:ext cx="4114800" cy="365125"/>
          </a:xfrm>
        </p:spPr>
        <p:txBody>
          <a:bodyPr rtlCol="0"/>
          <a:lstStyle/>
          <a:p>
            <a:pPr rtl="0"/>
            <a:r>
              <a:rPr lang="en-US" dirty="0"/>
              <a:t>ECC</a:t>
            </a:r>
            <a:endParaRPr lang="en-GB" dirty="0"/>
          </a:p>
        </p:txBody>
      </p:sp>
      <p:sp>
        <p:nvSpPr>
          <p:cNvPr id="258" name="Slide Number Placeholder 257">
            <a:extLst>
              <a:ext uri="{FF2B5EF4-FFF2-40B4-BE49-F238E27FC236}">
                <a16:creationId xmlns:a16="http://schemas.microsoft.com/office/drawing/2014/main" id="{A9734560-9D8A-4BBC-A7FA-131A75654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en-GB" smtClean="0"/>
              <a:pPr rtl="0"/>
              <a:t>9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3A2F2E-DB95-F8D2-B267-418C09C83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00582"/>
            <a:ext cx="4495800" cy="335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08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41">
            <a:extLst>
              <a:ext uri="{FF2B5EF4-FFF2-40B4-BE49-F238E27FC236}">
                <a16:creationId xmlns:a16="http://schemas.microsoft.com/office/drawing/2014/main" id="{2BE5B953-EF9F-4041-99DD-A612D068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057" y="526473"/>
            <a:ext cx="6141852" cy="815316"/>
          </a:xfrm>
        </p:spPr>
        <p:txBody>
          <a:bodyPr rtlCol="0"/>
          <a:lstStyle/>
          <a:p>
            <a:pPr rtl="0"/>
            <a:r>
              <a:rPr lang="en-US" sz="2800" dirty="0"/>
              <a:t>P</a:t>
            </a:r>
            <a:r>
              <a:rPr lang="en-GB" sz="2800" dirty="0"/>
              <a:t>lease register as an interested and affected party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7B65DB-B329-4F74-8E21-BB9F010D92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8628" y="1736435"/>
            <a:ext cx="3210790" cy="980481"/>
          </a:xfrm>
        </p:spPr>
        <p:txBody>
          <a:bodyPr rtlCol="0"/>
          <a:lstStyle/>
          <a:p>
            <a:pPr rtl="0"/>
            <a:r>
              <a:rPr lang="en-GB" sz="1600" dirty="0"/>
              <a:t>https://eccenvironmental.com/projects/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71CDE1A5-3814-4B55-93C4-8A6EA398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8628" y="2885034"/>
            <a:ext cx="2939143" cy="1087932"/>
          </a:xfrm>
        </p:spPr>
        <p:txBody>
          <a:bodyPr rtlCol="0"/>
          <a:lstStyle/>
          <a:p>
            <a:pPr rtl="0"/>
            <a:r>
              <a:rPr lang="en-US" dirty="0"/>
              <a:t>G</a:t>
            </a:r>
            <a:r>
              <a:rPr lang="en-GB" dirty="0" err="1"/>
              <a:t>oogle</a:t>
            </a:r>
            <a:r>
              <a:rPr lang="en-GB" dirty="0"/>
              <a:t> ECC to find our website and check under projects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F6CA8238-A816-473B-A76E-0EF3D09360C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24319" y="1736435"/>
            <a:ext cx="2514153" cy="980482"/>
          </a:xfrm>
        </p:spPr>
        <p:txBody>
          <a:bodyPr rtlCol="0"/>
          <a:lstStyle/>
          <a:p>
            <a:pPr rtl="0"/>
            <a:r>
              <a:rPr lang="en-GB" dirty="0"/>
              <a:t>+264 81 669 7608</a:t>
            </a:r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E5A46631-16AA-4D6B-9733-48F9BFBDE6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17538" y="2883704"/>
            <a:ext cx="2939143" cy="1087932"/>
          </a:xfrm>
        </p:spPr>
        <p:txBody>
          <a:bodyPr rtlCol="0"/>
          <a:lstStyle/>
          <a:p>
            <a:pPr rtl="0"/>
            <a:r>
              <a:rPr lang="en-US" dirty="0"/>
              <a:t>P</a:t>
            </a:r>
            <a:r>
              <a:rPr lang="en-GB" dirty="0"/>
              <a:t>lease use our ECC phone number to call or Whatsapp us</a:t>
            </a:r>
          </a:p>
        </p:txBody>
      </p: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69309BE5-1D43-41CC-AF4E-0764CB38AF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10600" y="1736435"/>
            <a:ext cx="3010608" cy="980484"/>
          </a:xfrm>
        </p:spPr>
        <p:txBody>
          <a:bodyPr rtlCol="0"/>
          <a:lstStyle/>
          <a:p>
            <a:pPr rtl="0"/>
            <a:r>
              <a:rPr lang="en-US" sz="1600" dirty="0"/>
              <a:t>info@eccenvironmental.com</a:t>
            </a:r>
            <a:endParaRPr lang="en-GB" sz="1600" dirty="0"/>
          </a:p>
        </p:txBody>
      </p:sp>
      <p:sp>
        <p:nvSpPr>
          <p:cNvPr id="111" name="Text Placeholder 110">
            <a:extLst>
              <a:ext uri="{FF2B5EF4-FFF2-40B4-BE49-F238E27FC236}">
                <a16:creationId xmlns:a16="http://schemas.microsoft.com/office/drawing/2014/main" id="{E1D1694F-C738-4BCD-9E96-EE9975000D4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70354" y="2883704"/>
            <a:ext cx="2939143" cy="1087932"/>
          </a:xfrm>
        </p:spPr>
        <p:txBody>
          <a:bodyPr rtlCol="0"/>
          <a:lstStyle/>
          <a:p>
            <a:pPr rtl="0"/>
            <a:r>
              <a:rPr lang="en-US" dirty="0"/>
              <a:t>Feel free to reach out via our info email account. </a:t>
            </a:r>
            <a:endParaRPr lang="en-GB" dirty="0"/>
          </a:p>
        </p:txBody>
      </p:sp>
      <p:pic>
        <p:nvPicPr>
          <p:cNvPr id="23" name="Picture Placeholder 22" descr="A picture containing plant, grass">
            <a:extLst>
              <a:ext uri="{FF2B5EF4-FFF2-40B4-BE49-F238E27FC236}">
                <a16:creationId xmlns:a16="http://schemas.microsoft.com/office/drawing/2014/main" id="{2C4E5530-CABD-4A85-83DA-8368360A3E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4542"/>
            <a:ext cx="12191999" cy="2623457"/>
          </a:xfr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FDD6906-1C24-4943-96AE-3D921C54A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2024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7E994A2C-DB38-4747-8F1D-41BA60924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en-US" dirty="0"/>
              <a:t>ECC</a:t>
            </a:r>
            <a:endParaRPr lang="en-GB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4B869B9-27B2-49B6-8155-82C866DB1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en-GB" smtClean="0"/>
              <a:pPr rtl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109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B0A0B61-E44C-4C98-A84B-B96C81DA5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460" y="2065407"/>
            <a:ext cx="3306617" cy="1089597"/>
          </a:xfrm>
        </p:spPr>
        <p:txBody>
          <a:bodyPr rtlCol="0"/>
          <a:lstStyle/>
          <a:p>
            <a:pPr rtl="0"/>
            <a:r>
              <a:rPr lang="en-GB" dirty="0"/>
              <a:t>Thank you FOR YOUR TIME!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F8A3EA-3C0A-457C-ACBD-FA9FBF4DC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9030" y="3291445"/>
            <a:ext cx="2996716" cy="1178956"/>
          </a:xfrm>
        </p:spPr>
        <p:txBody>
          <a:bodyPr rtlCol="0"/>
          <a:lstStyle/>
          <a:p>
            <a:pPr rtl="0"/>
            <a:r>
              <a:rPr lang="en-US" dirty="0"/>
              <a:t>Contact Us:</a:t>
            </a:r>
          </a:p>
          <a:p>
            <a:pPr rtl="0"/>
            <a:endParaRPr lang="en-US" dirty="0"/>
          </a:p>
          <a:p>
            <a:pPr rtl="0"/>
            <a:r>
              <a:rPr lang="en-US" dirty="0"/>
              <a:t>Tel:+264 81 669 7608</a:t>
            </a:r>
          </a:p>
          <a:p>
            <a:pPr rtl="0"/>
            <a:endParaRPr lang="en-US" dirty="0"/>
          </a:p>
          <a:p>
            <a:pPr rtl="0"/>
            <a:r>
              <a:rPr lang="en-US" dirty="0"/>
              <a:t>info@eccenvironmental.com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90CE37-04F9-4227-B00E-A878A9056D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en-GB" dirty="0"/>
              <a:t>2024</a:t>
            </a:r>
          </a:p>
        </p:txBody>
      </p:sp>
      <p:pic>
        <p:nvPicPr>
          <p:cNvPr id="18" name="Picture Placeholder 15">
            <a:extLst>
              <a:ext uri="{FF2B5EF4-FFF2-40B4-BE49-F238E27FC236}">
                <a16:creationId xmlns:a16="http://schemas.microsoft.com/office/drawing/2014/main" id="{594B2289-B469-43CF-B394-071C6B0A4DD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/>
          <a:stretch/>
        </p:blipFill>
        <p:spPr>
          <a:xfrm>
            <a:off x="5504873" y="0"/>
            <a:ext cx="6687127" cy="4082473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AB52D9-2BE1-41EE-B28C-4DEDAEFD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</p:spPr>
        <p:txBody>
          <a:bodyPr rtlCol="0"/>
          <a:lstStyle/>
          <a:p>
            <a:pPr rtl="0"/>
            <a:r>
              <a:rPr lang="en-GB"/>
              <a:t>Pitch deck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E7CB9-A0ED-4EB9-BBDE-0C1004C49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en-GB" smtClean="0"/>
              <a:pPr rtl="0"/>
              <a:t>11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3F7C52-EF8C-CE91-8C70-7DB047522B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3306617" cy="15503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8809D1-37F3-6E02-6E65-C62A3B6A0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873" y="3155004"/>
            <a:ext cx="6687126" cy="370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46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327445_TF16411175_Win32" id="{3E63FBEE-0B20-49DB-A864-9F83A265D51A}" vid="{7B842A89-1C44-4E10-8740-538BAD7706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9658e23-2b68-4b5f-a182-a3c1bed7d8c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A0D5E52A3DFC44BDF5CC85CA3ABD42" ma:contentTypeVersion="13" ma:contentTypeDescription="Create a new document." ma:contentTypeScope="" ma:versionID="d6a3972b45a9c4f55060193bf8bd2922">
  <xsd:schema xmlns:xsd="http://www.w3.org/2001/XMLSchema" xmlns:xs="http://www.w3.org/2001/XMLSchema" xmlns:p="http://schemas.microsoft.com/office/2006/metadata/properties" xmlns:ns3="d9658e23-2b68-4b5f-a182-a3c1bed7d8ca" xmlns:ns4="214e4d8a-d5a5-439f-a98e-71f9beeb3ebe" targetNamespace="http://schemas.microsoft.com/office/2006/metadata/properties" ma:root="true" ma:fieldsID="e5924bfbafd4ac203b4ea7d58386c65a" ns3:_="" ns4:_="">
    <xsd:import namespace="d9658e23-2b68-4b5f-a182-a3c1bed7d8ca"/>
    <xsd:import namespace="214e4d8a-d5a5-439f-a98e-71f9beeb3eb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658e23-2b68-4b5f-a182-a3c1bed7d8ca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e4d8a-d5a5-439f-a98e-71f9beeb3eb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439292-23DE-4FBC-B000-AFED89AC64F3}">
  <ds:schemaRefs>
    <ds:schemaRef ds:uri="http://schemas.microsoft.com/office/infopath/2007/PartnerControls"/>
    <ds:schemaRef ds:uri="214e4d8a-d5a5-439f-a98e-71f9beeb3ebe"/>
    <ds:schemaRef ds:uri="http://schemas.microsoft.com/office/2006/documentManagement/types"/>
    <ds:schemaRef ds:uri="d9658e23-2b68-4b5f-a182-a3c1bed7d8ca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31BFCCD-9614-4028-93EE-0A49FE55AF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658e23-2b68-4b5f-a182-a3c1bed7d8ca"/>
    <ds:schemaRef ds:uri="214e4d8a-d5a5-439f-a98e-71f9beeb3e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1B15C2-B622-4464-872A-FFB13E3A35C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{EFB702AE-5037-4BD5-B400-B717E377D95C}tf16411175_win32</Template>
  <TotalTime>696</TotalTime>
  <Words>585</Words>
  <Application>Microsoft Office PowerPoint</Application>
  <PresentationFormat>Widescreen</PresentationFormat>
  <Paragraphs>148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Tenorite </vt:lpstr>
      <vt:lpstr>Tenorite Bold</vt:lpstr>
      <vt:lpstr>Wingdings</vt:lpstr>
      <vt:lpstr>Office Theme</vt:lpstr>
      <vt:lpstr>ammonia terminal, ammonia pipeline and hydrogen pipeline </vt:lpstr>
      <vt:lpstr>Agenda</vt:lpstr>
      <vt:lpstr>PowerPoint Presentation</vt:lpstr>
      <vt:lpstr>Project overview</vt:lpstr>
      <vt:lpstr>About us</vt:lpstr>
      <vt:lpstr>ESIA Process</vt:lpstr>
      <vt:lpstr>Public Participation</vt:lpstr>
      <vt:lpstr>baseline Studies</vt:lpstr>
      <vt:lpstr>3. Assessment</vt:lpstr>
      <vt:lpstr>Please register as an interested and affected party</vt:lpstr>
      <vt:lpstr>Thank you FOR YOUR TIME!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Kelly Ochs</dc:creator>
  <cp:lastModifiedBy>Kelly Ochs</cp:lastModifiedBy>
  <cp:revision>7</cp:revision>
  <cp:lastPrinted>2024-07-05T06:41:27Z</cp:lastPrinted>
  <dcterms:created xsi:type="dcterms:W3CDTF">2024-07-01T05:17:40Z</dcterms:created>
  <dcterms:modified xsi:type="dcterms:W3CDTF">2024-07-05T06:50:24Z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0x010100D5A0D5E52A3DFC44BDF5CC85CA3ABD42</vt:lpwstr>
  </property>
</Properties>
</file>