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3" r:id="rId2"/>
  </p:sldMasterIdLst>
  <p:notesMasterIdLst>
    <p:notesMasterId r:id="rId19"/>
  </p:notesMasterIdLst>
  <p:handoutMasterIdLst>
    <p:handoutMasterId r:id="rId20"/>
  </p:handoutMasterIdLst>
  <p:sldIdLst>
    <p:sldId id="256" r:id="rId3"/>
    <p:sldId id="257" r:id="rId4"/>
    <p:sldId id="356" r:id="rId5"/>
    <p:sldId id="1086" r:id="rId6"/>
    <p:sldId id="375" r:id="rId7"/>
    <p:sldId id="1085" r:id="rId8"/>
    <p:sldId id="378" r:id="rId9"/>
    <p:sldId id="1088" r:id="rId10"/>
    <p:sldId id="380" r:id="rId11"/>
    <p:sldId id="1090" r:id="rId12"/>
    <p:sldId id="382" r:id="rId13"/>
    <p:sldId id="1089" r:id="rId14"/>
    <p:sldId id="1091" r:id="rId15"/>
    <p:sldId id="386" r:id="rId16"/>
    <p:sldId id="1079" r:id="rId17"/>
    <p:sldId id="369" r:id="rId18"/>
  </p:sldIdLst>
  <p:sldSz cx="9144000" cy="6858000" type="screen4x3"/>
  <p:notesSz cx="9942513" cy="68103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4AE0238-CFAC-8B33-4BFC-1BAF261E6BA8}" name="Kelly Ochs" initials="KO" userId="S::kelly@EnvironmentalComplianceC499.onmicrosoft.com::5acf6343-0c7b-4c27-a30c-68c5858b9f9c" providerId="AD"/>
  <p188:author id="{3CBC60AF-2CE0-623E-7078-9807D41A1392}" name="Samuel Shinyemba" initials="SS" userId="S::samuel@EnvironmentalComplianceC499.onmicrosoft.com::72076196-069c-4062-8254-f4788733461f" providerId="AD"/>
  <p188:author id="{D71989C1-97A6-494F-BB40-8A25C79A280E}" name="Carlene Baufeldt" initials="CB" userId="d12e4c5af2f0bce8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eye Daun" initials="HD" lastIdx="7" clrIdx="0">
    <p:extLst>
      <p:ext uri="{19B8F6BF-5375-455C-9EA6-DF929625EA0E}">
        <p15:presenceInfo xmlns:p15="http://schemas.microsoft.com/office/powerpoint/2012/main" userId="59639eb31e90a342" providerId="Windows Live"/>
      </p:ext>
    </p:extLst>
  </p:cmAuthor>
  <p:cmAuthor id="2" name="Julia Maxwell" initials="JM" lastIdx="11" clrIdx="1">
    <p:extLst>
      <p:ext uri="{19B8F6BF-5375-455C-9EA6-DF929625EA0E}">
        <p15:presenceInfo xmlns:p15="http://schemas.microsoft.com/office/powerpoint/2012/main" userId="9844580142c46260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CC"/>
    <a:srgbClr val="FFFF99"/>
    <a:srgbClr val="F3AC0D"/>
    <a:srgbClr val="E725DE"/>
    <a:srgbClr val="F8C0F5"/>
    <a:srgbClr val="FFFF00"/>
    <a:srgbClr val="FFFFFF"/>
    <a:srgbClr val="FFFF66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780" autoAdjust="0"/>
    <p:restoredTop sz="95159" autoAdjust="0"/>
  </p:normalViewPr>
  <p:slideViewPr>
    <p:cSldViewPr>
      <p:cViewPr varScale="1">
        <p:scale>
          <a:sx n="82" d="100"/>
          <a:sy n="82" d="100"/>
        </p:scale>
        <p:origin x="1147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115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8/10/relationships/authors" Target="authors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9505" cy="340901"/>
          </a:xfrm>
          <a:prstGeom prst="rect">
            <a:avLst/>
          </a:prstGeom>
        </p:spPr>
        <p:txBody>
          <a:bodyPr vert="horz" lIns="88233" tIns="44117" rIns="88233" bIns="44117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30691" y="1"/>
            <a:ext cx="4309505" cy="340901"/>
          </a:xfrm>
          <a:prstGeom prst="rect">
            <a:avLst/>
          </a:prstGeom>
        </p:spPr>
        <p:txBody>
          <a:bodyPr vert="horz" lIns="88233" tIns="44117" rIns="88233" bIns="44117" rtlCol="0"/>
          <a:lstStyle>
            <a:lvl1pPr algn="r">
              <a:defRPr sz="1200"/>
            </a:lvl1pPr>
          </a:lstStyle>
          <a:p>
            <a:fld id="{348FA3B8-91FC-4F62-9A04-1719081BE0FD}" type="datetimeFigureOut">
              <a:rPr lang="en-ZA" smtClean="0"/>
              <a:t>2026/07/21</a:t>
            </a:fld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68389"/>
            <a:ext cx="4309505" cy="340900"/>
          </a:xfrm>
          <a:prstGeom prst="rect">
            <a:avLst/>
          </a:prstGeom>
        </p:spPr>
        <p:txBody>
          <a:bodyPr vert="horz" lIns="88233" tIns="44117" rIns="88233" bIns="44117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30691" y="6468389"/>
            <a:ext cx="4309505" cy="340900"/>
          </a:xfrm>
          <a:prstGeom prst="rect">
            <a:avLst/>
          </a:prstGeom>
        </p:spPr>
        <p:txBody>
          <a:bodyPr vert="horz" lIns="88233" tIns="44117" rIns="88233" bIns="44117" rtlCol="0" anchor="b"/>
          <a:lstStyle>
            <a:lvl1pPr algn="r">
              <a:defRPr sz="1200"/>
            </a:lvl1pPr>
          </a:lstStyle>
          <a:p>
            <a:fld id="{B688F0A8-9FDF-4632-8ABF-1781956C202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7275774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8" y="3"/>
            <a:ext cx="4308423" cy="340518"/>
          </a:xfrm>
          <a:prstGeom prst="rect">
            <a:avLst/>
          </a:prstGeom>
        </p:spPr>
        <p:txBody>
          <a:bodyPr vert="horz" lIns="88233" tIns="44117" rIns="88233" bIns="44117" rtlCol="0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31796" y="3"/>
            <a:ext cx="4308423" cy="340518"/>
          </a:xfrm>
          <a:prstGeom prst="rect">
            <a:avLst/>
          </a:prstGeom>
        </p:spPr>
        <p:txBody>
          <a:bodyPr vert="horz" lIns="88233" tIns="44117" rIns="88233" bIns="44117" rtlCol="0"/>
          <a:lstStyle>
            <a:lvl1pPr algn="r">
              <a:defRPr sz="1200"/>
            </a:lvl1pPr>
          </a:lstStyle>
          <a:p>
            <a:fld id="{766E4FE8-C0A9-421F-9C16-6BF3E5146DB9}" type="datetimeFigureOut">
              <a:rPr lang="en-ZA" smtClean="0"/>
              <a:t>2026/07/21</a:t>
            </a:fld>
            <a:endParaRPr lang="en-Z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8663" y="511175"/>
            <a:ext cx="3405187" cy="2552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233" tIns="44117" rIns="88233" bIns="44117" rtlCol="0" anchor="ctr"/>
          <a:lstStyle/>
          <a:p>
            <a:endParaRPr lang="en-Z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4252" y="3234929"/>
            <a:ext cx="7954010" cy="3064670"/>
          </a:xfrm>
          <a:prstGeom prst="rect">
            <a:avLst/>
          </a:prstGeom>
        </p:spPr>
        <p:txBody>
          <a:bodyPr vert="horz" lIns="88233" tIns="44117" rIns="88233" bIns="4411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8" y="6468678"/>
            <a:ext cx="4308423" cy="340518"/>
          </a:xfrm>
          <a:prstGeom prst="rect">
            <a:avLst/>
          </a:prstGeom>
        </p:spPr>
        <p:txBody>
          <a:bodyPr vert="horz" lIns="88233" tIns="44117" rIns="88233" bIns="44117" rtlCol="0" anchor="b"/>
          <a:lstStyle>
            <a:lvl1pPr algn="l">
              <a:defRPr sz="1200"/>
            </a:lvl1pPr>
          </a:lstStyle>
          <a:p>
            <a:endParaRPr lang="en-Z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31796" y="6468678"/>
            <a:ext cx="4308423" cy="340518"/>
          </a:xfrm>
          <a:prstGeom prst="rect">
            <a:avLst/>
          </a:prstGeom>
        </p:spPr>
        <p:txBody>
          <a:bodyPr vert="horz" lIns="88233" tIns="44117" rIns="88233" bIns="44117" rtlCol="0" anchor="b"/>
          <a:lstStyle>
            <a:lvl1pPr algn="r">
              <a:defRPr sz="1200"/>
            </a:lvl1pPr>
          </a:lstStyle>
          <a:p>
            <a:fld id="{AF186628-AB01-4D3F-88A3-6AB024A8DA9A}" type="slidenum">
              <a:rPr lang="en-ZA" smtClean="0"/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999701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03575" y="812800"/>
            <a:ext cx="2917825" cy="2187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32112" y="3121423"/>
            <a:ext cx="7456884" cy="255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25" tIns="44101" rIns="88225" bIns="44101" anchor="t" anchorCtr="0">
            <a:noAutofit/>
          </a:bodyPr>
          <a:lstStyle/>
          <a:p>
            <a:endParaRPr dirty="0"/>
          </a:p>
        </p:txBody>
      </p:sp>
      <p:sp>
        <p:nvSpPr>
          <p:cNvPr id="89" name="Google Shape;89;p1:notes"/>
          <p:cNvSpPr txBox="1">
            <a:spLocks noGrp="1"/>
          </p:cNvSpPr>
          <p:nvPr>
            <p:ph type="sldNum" idx="12"/>
          </p:nvPr>
        </p:nvSpPr>
        <p:spPr>
          <a:xfrm>
            <a:off x="5279806" y="6160644"/>
            <a:ext cx="4039146" cy="325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25" tIns="44101" rIns="88225" bIns="44101" anchor="b" anchorCtr="0">
            <a:noAutofit/>
          </a:bodyPr>
          <a:lstStyle/>
          <a:p>
            <a:pPr defTabSz="882396">
              <a:buClr>
                <a:srgbClr val="000000"/>
              </a:buClr>
              <a:defRPr/>
            </a:pPr>
            <a:fld id="{00000000-1234-1234-1234-123412341234}" type="slidenum">
              <a:rPr lang="en-AU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882396">
                <a:buClr>
                  <a:srgbClr val="000000"/>
                </a:buClr>
                <a:defRPr/>
              </a:pPr>
              <a:t>1</a:t>
            </a:fld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203575" y="812800"/>
            <a:ext cx="2917825" cy="2187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9" name="Google Shape;99;p2:notes"/>
          <p:cNvSpPr txBox="1">
            <a:spLocks noGrp="1"/>
          </p:cNvSpPr>
          <p:nvPr>
            <p:ph type="body" idx="1"/>
          </p:nvPr>
        </p:nvSpPr>
        <p:spPr>
          <a:xfrm>
            <a:off x="932112" y="3121423"/>
            <a:ext cx="7456884" cy="2553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25" tIns="44101" rIns="88225" bIns="44101" anchor="t" anchorCtr="0">
            <a:noAutofit/>
          </a:bodyPr>
          <a:lstStyle/>
          <a:p>
            <a:r>
              <a:rPr lang="en-AU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ECC is a proudly Namibian owned and operated company.  We are an energetic and experienced team specialising in environmental services to the mining, agriculture, oil and gas and renewable energy sector in Namibia &amp; Southern Africa.</a:t>
            </a:r>
          </a:p>
          <a:p>
            <a:endParaRPr lang="en-AU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r>
              <a:rPr lang="en-AU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ECC is also a member of the Namibian Chamber of Environment (NCE). </a:t>
            </a:r>
          </a:p>
          <a:p>
            <a:endParaRPr lang="en-AU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r>
              <a:rPr lang="en-AU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Forrest Stewardship Council (FSC®) membership registration number 3182</a:t>
            </a:r>
            <a:r>
              <a:rPr lang="x-none" dirty="0">
                <a:effectLst/>
              </a:rPr>
              <a:t> </a:t>
            </a:r>
            <a:endParaRPr lang="en-AU" dirty="0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  <a:p>
            <a:endParaRPr lang="en-AU" dirty="0">
              <a:solidFill>
                <a:schemeClr val="dk1"/>
              </a:solidFill>
              <a:latin typeface="Corbel"/>
              <a:sym typeface="Corbel"/>
            </a:endParaRPr>
          </a:p>
          <a:p>
            <a:r>
              <a:rPr lang="en-AU" dirty="0">
                <a:solidFill>
                  <a:schemeClr val="dk1"/>
                </a:solidFill>
                <a:latin typeface="Corbel"/>
                <a:sym typeface="Corbel"/>
              </a:rPr>
              <a:t>Stephan Bezuidenhout – EAP &amp; </a:t>
            </a:r>
            <a:r>
              <a:rPr lang="en-AU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(EAPAN), membership registration number 172 with 8 years of experience in environmental sector and specifically to today FSC and Ecology.</a:t>
            </a:r>
          </a:p>
          <a:p>
            <a:endParaRPr lang="en-AU" dirty="0">
              <a:solidFill>
                <a:schemeClr val="dk1"/>
              </a:solidFill>
              <a:latin typeface="Corbel"/>
              <a:sym typeface="Corbel"/>
            </a:endParaRPr>
          </a:p>
          <a:p>
            <a:endParaRPr dirty="0"/>
          </a:p>
        </p:txBody>
      </p:sp>
      <p:sp>
        <p:nvSpPr>
          <p:cNvPr id="100" name="Google Shape;100;p2:notes"/>
          <p:cNvSpPr txBox="1">
            <a:spLocks noGrp="1"/>
          </p:cNvSpPr>
          <p:nvPr>
            <p:ph type="sldNum" idx="12"/>
          </p:nvPr>
        </p:nvSpPr>
        <p:spPr>
          <a:xfrm>
            <a:off x="5279806" y="6160644"/>
            <a:ext cx="4039146" cy="3254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8225" tIns="44101" rIns="88225" bIns="44101" anchor="b" anchorCtr="0">
            <a:noAutofit/>
          </a:bodyPr>
          <a:lstStyle/>
          <a:p>
            <a:pPr defTabSz="882396">
              <a:buClr>
                <a:srgbClr val="000000"/>
              </a:buClr>
              <a:defRPr/>
            </a:pPr>
            <a:fld id="{00000000-1234-1234-1234-123412341234}" type="slidenum">
              <a:rPr lang="en-AU" sz="1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pPr defTabSz="882396">
                <a:buClr>
                  <a:srgbClr val="000000"/>
                </a:buClr>
                <a:defRPr/>
              </a:pPr>
              <a:t>2</a:t>
            </a:fld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41198" indent="-220599" defTabSz="882396">
              <a:buClr>
                <a:srgbClr val="000000"/>
              </a:buClr>
              <a:buSzPts val="1400"/>
              <a:defRPr/>
            </a:pPr>
            <a:br>
              <a:rPr lang="en-GB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lang="en-GB" dirty="0"/>
          </a:p>
          <a:p>
            <a:endParaRPr lang="en-GB" dirty="0"/>
          </a:p>
          <a:p>
            <a:br>
              <a:rPr lang="en-GB" dirty="0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</a:br>
            <a:endParaRPr lang="en-GB" dirty="0"/>
          </a:p>
          <a:p>
            <a:endParaRPr lang="x-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882396">
              <a:buClr>
                <a:srgbClr val="000000"/>
              </a:buClr>
              <a:defRPr/>
            </a:pPr>
            <a:fld id="{00000000-1234-1234-1234-123412341234}" type="slidenum">
              <a:rPr lang="en-AU" kern="0">
                <a:solidFill>
                  <a:srgbClr val="4D3E2F"/>
                </a:solidFill>
                <a:latin typeface="Corbel"/>
                <a:ea typeface="Corbel"/>
                <a:cs typeface="Corbel"/>
                <a:sym typeface="Corbel"/>
              </a:rPr>
              <a:pPr defTabSz="882396">
                <a:buClr>
                  <a:srgbClr val="000000"/>
                </a:buClr>
                <a:defRPr/>
              </a:pPr>
              <a:t>3</a:t>
            </a:fld>
            <a:endParaRPr lang="en-AU" kern="0">
              <a:solidFill>
                <a:srgbClr val="4D3E2F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  <p:extLst>
      <p:ext uri="{BB962C8B-B14F-4D97-AF65-F5344CB8AC3E}">
        <p14:creationId xmlns:p14="http://schemas.microsoft.com/office/powerpoint/2010/main" val="17908816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5073759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45100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39006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7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794737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8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6769018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9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38529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10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759345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11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51526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12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086122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14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206254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15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119261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186628-AB01-4D3F-88A3-6AB024A8DA9A}" type="slidenum">
              <a:rPr lang="en-ZA" smtClean="0"/>
              <a:t>16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08468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3.jp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00"/>
          <p:cNvSpPr/>
          <p:nvPr/>
        </p:nvSpPr>
        <p:spPr>
          <a:xfrm>
            <a:off x="1200150" y="1028050"/>
            <a:ext cx="3771900" cy="4915550"/>
          </a:xfrm>
          <a:prstGeom prst="rect">
            <a:avLst/>
          </a:prstGeom>
          <a:solidFill>
            <a:srgbClr val="687F0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00"/>
          <p:cNvSpPr txBox="1">
            <a:spLocks noGrp="1"/>
          </p:cNvSpPr>
          <p:nvPr>
            <p:ph type="ctrTitle"/>
          </p:nvPr>
        </p:nvSpPr>
        <p:spPr>
          <a:xfrm>
            <a:off x="1313833" y="3019706"/>
            <a:ext cx="363474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0"/>
          <p:cNvSpPr txBox="1">
            <a:spLocks noGrp="1"/>
          </p:cNvSpPr>
          <p:nvPr>
            <p:ph type="subTitle" idx="1"/>
          </p:nvPr>
        </p:nvSpPr>
        <p:spPr>
          <a:xfrm>
            <a:off x="1313833" y="5381894"/>
            <a:ext cx="363474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35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24" name="Google Shape;24;p100" descr="Closeup of plant shoo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54347" y="2057400"/>
            <a:ext cx="1545575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00" descr="A close up of a grassy hil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42253"/>
          <a:stretch/>
        </p:blipFill>
        <p:spPr>
          <a:xfrm>
            <a:off x="0" y="2072078"/>
            <a:ext cx="1117854" cy="3871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00" descr="A factory in the night sk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21804"/>
          <a:stretch/>
        </p:blipFill>
        <p:spPr>
          <a:xfrm>
            <a:off x="6662232" y="2057400"/>
            <a:ext cx="2461783" cy="3859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27;p100"/>
          <p:cNvGrpSpPr/>
          <p:nvPr/>
        </p:nvGrpSpPr>
        <p:grpSpPr>
          <a:xfrm rot="5400000">
            <a:off x="4140987" y="1868700"/>
            <a:ext cx="862027" cy="9144001"/>
            <a:chOff x="10653712" y="-8467"/>
            <a:chExt cx="1535113" cy="6874934"/>
          </a:xfrm>
        </p:grpSpPr>
        <p:cxnSp>
          <p:nvCxnSpPr>
            <p:cNvPr id="28" name="Google Shape;28;p100"/>
            <p:cNvCxnSpPr/>
            <p:nvPr/>
          </p:nvCxnSpPr>
          <p:spPr>
            <a:xfrm>
              <a:off x="10653712" y="0"/>
              <a:ext cx="1219200" cy="6858000"/>
            </a:xfrm>
            <a:prstGeom prst="straightConnector1">
              <a:avLst/>
            </a:pr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100"/>
            <p:cNvCxnSpPr/>
            <p:nvPr/>
          </p:nvCxnSpPr>
          <p:spPr>
            <a:xfrm flipH="1">
              <a:off x="10653712" y="1146565"/>
              <a:ext cx="1535112" cy="5719902"/>
            </a:xfrm>
            <a:prstGeom prst="straightConnector1">
              <a:avLst/>
            </a:pr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100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1" name="Google Shape;31;p100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4705"/>
              </a:srgb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979616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1"/>
          <p:cNvSpPr txBox="1">
            <a:spLocks noGrp="1"/>
          </p:cNvSpPr>
          <p:nvPr>
            <p:ph type="title"/>
          </p:nvPr>
        </p:nvSpPr>
        <p:spPr>
          <a:xfrm>
            <a:off x="478730" y="692696"/>
            <a:ext cx="8500110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101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7268D-71AB-0348-BA9C-1B6A59C8C102}"/>
              </a:ext>
            </a:extLst>
          </p:cNvPr>
          <p:cNvSpPr txBox="1"/>
          <p:nvPr userDrawn="1"/>
        </p:nvSpPr>
        <p:spPr>
          <a:xfrm>
            <a:off x="6444156" y="6392091"/>
            <a:ext cx="2226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dirty="0"/>
              <a:t>www.eccenvironmental.com</a:t>
            </a:r>
          </a:p>
        </p:txBody>
      </p:sp>
    </p:spTree>
    <p:extLst>
      <p:ext uri="{BB962C8B-B14F-4D97-AF65-F5344CB8AC3E}">
        <p14:creationId xmlns:p14="http://schemas.microsoft.com/office/powerpoint/2010/main" val="899415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4"/>
          <p:cNvSpPr/>
          <p:nvPr/>
        </p:nvSpPr>
        <p:spPr>
          <a:xfrm>
            <a:off x="1200149" y="2059146"/>
            <a:ext cx="5399772" cy="3886200"/>
          </a:xfrm>
          <a:prstGeom prst="rect">
            <a:avLst/>
          </a:prstGeom>
          <a:solidFill>
            <a:srgbClr val="687F0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04"/>
          <p:cNvSpPr txBox="1">
            <a:spLocks noGrp="1"/>
          </p:cNvSpPr>
          <p:nvPr>
            <p:ph type="title"/>
          </p:nvPr>
        </p:nvSpPr>
        <p:spPr>
          <a:xfrm>
            <a:off x="1313833" y="2263914"/>
            <a:ext cx="5212080" cy="314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4"/>
          <p:cNvSpPr txBox="1">
            <a:spLocks noGrp="1"/>
          </p:cNvSpPr>
          <p:nvPr>
            <p:ph type="body" idx="1"/>
          </p:nvPr>
        </p:nvSpPr>
        <p:spPr>
          <a:xfrm>
            <a:off x="1313833" y="5381894"/>
            <a:ext cx="5212080" cy="4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</a:defRPr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49" name="Google Shape;49;p104" descr="Closeup of green plan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59146"/>
            <a:ext cx="1117854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104" descr="Wav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2217" y="2059146"/>
            <a:ext cx="2462022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04" descr="A factory in the night sk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21804"/>
          <a:stretch/>
        </p:blipFill>
        <p:spPr>
          <a:xfrm>
            <a:off x="6662232" y="2057400"/>
            <a:ext cx="2461783" cy="3859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33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5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105"/>
          <p:cNvSpPr txBox="1">
            <a:spLocks noGrp="1"/>
          </p:cNvSpPr>
          <p:nvPr>
            <p:ph type="body" idx="1"/>
          </p:nvPr>
        </p:nvSpPr>
        <p:spPr>
          <a:xfrm>
            <a:off x="478730" y="1556282"/>
            <a:ext cx="4036120" cy="4069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56" name="Google Shape;56;p105"/>
          <p:cNvSpPr txBox="1">
            <a:spLocks noGrp="1"/>
          </p:cNvSpPr>
          <p:nvPr>
            <p:ph type="body" idx="2"/>
          </p:nvPr>
        </p:nvSpPr>
        <p:spPr>
          <a:xfrm>
            <a:off x="4629151" y="1556282"/>
            <a:ext cx="3457331" cy="4069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57" name="Google Shape;57;p105"/>
          <p:cNvSpPr txBox="1">
            <a:spLocks noGrp="1"/>
          </p:cNvSpPr>
          <p:nvPr>
            <p:ph type="sldNum" idx="12"/>
          </p:nvPr>
        </p:nvSpPr>
        <p:spPr>
          <a:xfrm>
            <a:off x="8596420" y="6506991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11859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6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6"/>
          <p:cNvSpPr txBox="1">
            <a:spLocks noGrp="1"/>
          </p:cNvSpPr>
          <p:nvPr>
            <p:ph type="body" idx="1"/>
          </p:nvPr>
        </p:nvSpPr>
        <p:spPr>
          <a:xfrm>
            <a:off x="478730" y="1554480"/>
            <a:ext cx="403497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1650" b="1"/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61" name="Google Shape;61;p106"/>
          <p:cNvSpPr txBox="1">
            <a:spLocks noGrp="1"/>
          </p:cNvSpPr>
          <p:nvPr>
            <p:ph type="body" idx="2"/>
          </p:nvPr>
        </p:nvSpPr>
        <p:spPr>
          <a:xfrm>
            <a:off x="478730" y="2434148"/>
            <a:ext cx="4034977" cy="2674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62" name="Google Shape;62;p106"/>
          <p:cNvSpPr txBox="1">
            <a:spLocks noGrp="1"/>
          </p:cNvSpPr>
          <p:nvPr>
            <p:ph type="body" idx="3"/>
          </p:nvPr>
        </p:nvSpPr>
        <p:spPr>
          <a:xfrm>
            <a:off x="4629150" y="1554480"/>
            <a:ext cx="345757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1650" b="1"/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63" name="Google Shape;63;p106"/>
          <p:cNvSpPr txBox="1">
            <a:spLocks noGrp="1"/>
          </p:cNvSpPr>
          <p:nvPr>
            <p:ph type="body" idx="4"/>
          </p:nvPr>
        </p:nvSpPr>
        <p:spPr>
          <a:xfrm>
            <a:off x="4629150" y="2434148"/>
            <a:ext cx="3457575" cy="3811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64" name="Google Shape;64;p106"/>
          <p:cNvSpPr txBox="1">
            <a:spLocks noGrp="1"/>
          </p:cNvSpPr>
          <p:nvPr>
            <p:ph type="sldNum" idx="12"/>
          </p:nvPr>
        </p:nvSpPr>
        <p:spPr>
          <a:xfrm>
            <a:off x="8715832" y="6516321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41484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8"/>
          <p:cNvSpPr txBox="1">
            <a:spLocks noGrp="1"/>
          </p:cNvSpPr>
          <p:nvPr>
            <p:ph type="title"/>
          </p:nvPr>
        </p:nvSpPr>
        <p:spPr>
          <a:xfrm>
            <a:off x="5011825" y="919616"/>
            <a:ext cx="3116717" cy="253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8"/>
          <p:cNvSpPr txBox="1">
            <a:spLocks noGrp="1"/>
          </p:cNvSpPr>
          <p:nvPr>
            <p:ph type="body" idx="1"/>
          </p:nvPr>
        </p:nvSpPr>
        <p:spPr>
          <a:xfrm>
            <a:off x="1057275" y="915923"/>
            <a:ext cx="3912734" cy="5065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71" name="Google Shape;71;p108"/>
          <p:cNvSpPr txBox="1">
            <a:spLocks noGrp="1"/>
          </p:cNvSpPr>
          <p:nvPr>
            <p:ph type="body" idx="2"/>
          </p:nvPr>
        </p:nvSpPr>
        <p:spPr>
          <a:xfrm>
            <a:off x="5011825" y="3502152"/>
            <a:ext cx="3116717" cy="24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72" name="Google Shape;72;p108"/>
          <p:cNvSpPr txBox="1">
            <a:spLocks noGrp="1"/>
          </p:cNvSpPr>
          <p:nvPr>
            <p:ph type="sldNum" idx="12"/>
          </p:nvPr>
        </p:nvSpPr>
        <p:spPr>
          <a:xfrm>
            <a:off x="8646445" y="6536094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51310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9"/>
          <p:cNvSpPr txBox="1">
            <a:spLocks noGrp="1"/>
          </p:cNvSpPr>
          <p:nvPr>
            <p:ph type="title"/>
          </p:nvPr>
        </p:nvSpPr>
        <p:spPr>
          <a:xfrm>
            <a:off x="5011826" y="919616"/>
            <a:ext cx="3116717" cy="253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9" descr="An empty placeholder to add an image. Click on the placeholder and select the image that you wish to add"/>
          <p:cNvSpPr>
            <a:spLocks noGrp="1"/>
          </p:cNvSpPr>
          <p:nvPr>
            <p:ph type="pic" idx="2"/>
          </p:nvPr>
        </p:nvSpPr>
        <p:spPr>
          <a:xfrm>
            <a:off x="0" y="915923"/>
            <a:ext cx="4970008" cy="5065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716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6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09"/>
          <p:cNvSpPr txBox="1">
            <a:spLocks noGrp="1"/>
          </p:cNvSpPr>
          <p:nvPr>
            <p:ph type="body" idx="1"/>
          </p:nvPr>
        </p:nvSpPr>
        <p:spPr>
          <a:xfrm>
            <a:off x="5011826" y="3502153"/>
            <a:ext cx="3116717" cy="2479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77" name="Google Shape;77;p109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995322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0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0"/>
          <p:cNvSpPr txBox="1">
            <a:spLocks noGrp="1"/>
          </p:cNvSpPr>
          <p:nvPr>
            <p:ph type="body" idx="1"/>
          </p:nvPr>
        </p:nvSpPr>
        <p:spPr>
          <a:xfrm rot="5400000">
            <a:off x="2518205" y="-473474"/>
            <a:ext cx="3999912" cy="807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10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6209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1"/>
          <p:cNvSpPr txBox="1">
            <a:spLocks noGrp="1"/>
          </p:cNvSpPr>
          <p:nvPr>
            <p:ph type="title"/>
          </p:nvPr>
        </p:nvSpPr>
        <p:spPr>
          <a:xfrm rot="5400000">
            <a:off x="4321969" y="2412207"/>
            <a:ext cx="5986463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111"/>
          <p:cNvSpPr txBox="1">
            <a:spLocks noGrp="1"/>
          </p:cNvSpPr>
          <p:nvPr>
            <p:ph type="body" idx="1"/>
          </p:nvPr>
        </p:nvSpPr>
        <p:spPr>
          <a:xfrm rot="5400000">
            <a:off x="535782" y="283370"/>
            <a:ext cx="5986463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11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3247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 Slid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00"/>
          <p:cNvSpPr/>
          <p:nvPr/>
        </p:nvSpPr>
        <p:spPr>
          <a:xfrm>
            <a:off x="1200150" y="1028050"/>
            <a:ext cx="3771900" cy="4915550"/>
          </a:xfrm>
          <a:prstGeom prst="rect">
            <a:avLst/>
          </a:prstGeom>
          <a:solidFill>
            <a:srgbClr val="687F0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100"/>
          <p:cNvSpPr txBox="1">
            <a:spLocks noGrp="1"/>
          </p:cNvSpPr>
          <p:nvPr>
            <p:ph type="ctrTitle"/>
          </p:nvPr>
        </p:nvSpPr>
        <p:spPr>
          <a:xfrm>
            <a:off x="1313833" y="3019706"/>
            <a:ext cx="363474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00"/>
          <p:cNvSpPr txBox="1">
            <a:spLocks noGrp="1"/>
          </p:cNvSpPr>
          <p:nvPr>
            <p:ph type="subTitle" idx="1"/>
          </p:nvPr>
        </p:nvSpPr>
        <p:spPr>
          <a:xfrm>
            <a:off x="1313833" y="5381894"/>
            <a:ext cx="3634740" cy="44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35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24" name="Google Shape;24;p100" descr="Closeup of plant shoo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054347" y="2057400"/>
            <a:ext cx="1545575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100" descr="A close up of a grassy hill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42253"/>
          <a:stretch/>
        </p:blipFill>
        <p:spPr>
          <a:xfrm>
            <a:off x="0" y="2072078"/>
            <a:ext cx="1117854" cy="38715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100" descr="A factory in the night sk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21804"/>
          <a:stretch/>
        </p:blipFill>
        <p:spPr>
          <a:xfrm>
            <a:off x="6662232" y="2057400"/>
            <a:ext cx="2461783" cy="38596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7" name="Google Shape;27;p100"/>
          <p:cNvGrpSpPr/>
          <p:nvPr/>
        </p:nvGrpSpPr>
        <p:grpSpPr>
          <a:xfrm rot="5400000">
            <a:off x="4140987" y="1868700"/>
            <a:ext cx="862027" cy="9144001"/>
            <a:chOff x="10653712" y="-8467"/>
            <a:chExt cx="1535113" cy="6874934"/>
          </a:xfrm>
        </p:grpSpPr>
        <p:cxnSp>
          <p:nvCxnSpPr>
            <p:cNvPr id="28" name="Google Shape;28;p100"/>
            <p:cNvCxnSpPr/>
            <p:nvPr/>
          </p:nvCxnSpPr>
          <p:spPr>
            <a:xfrm>
              <a:off x="10653712" y="0"/>
              <a:ext cx="1219200" cy="6858000"/>
            </a:xfrm>
            <a:prstGeom prst="straightConnector1">
              <a:avLst/>
            </a:pr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100"/>
            <p:cNvCxnSpPr/>
            <p:nvPr/>
          </p:nvCxnSpPr>
          <p:spPr>
            <a:xfrm flipH="1">
              <a:off x="10653712" y="1146565"/>
              <a:ext cx="1535112" cy="5719902"/>
            </a:xfrm>
            <a:prstGeom prst="straightConnector1">
              <a:avLst/>
            </a:pr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100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</p:sp>
        <p:sp>
          <p:nvSpPr>
            <p:cNvPr id="31" name="Google Shape;31;p100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4705"/>
              </a:srgbClr>
            </a:solidFill>
            <a:ln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1885997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1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500110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5" name="Google Shape;35;p101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47268D-71AB-0348-BA9C-1B6A59C8C102}"/>
              </a:ext>
            </a:extLst>
          </p:cNvPr>
          <p:cNvSpPr txBox="1"/>
          <p:nvPr userDrawn="1"/>
        </p:nvSpPr>
        <p:spPr>
          <a:xfrm>
            <a:off x="6444156" y="6392091"/>
            <a:ext cx="22268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x-none" sz="1200" dirty="0"/>
              <a:t>www.eccenvironmental.com</a:t>
            </a:r>
          </a:p>
        </p:txBody>
      </p:sp>
    </p:spTree>
    <p:extLst>
      <p:ext uri="{BB962C8B-B14F-4D97-AF65-F5344CB8AC3E}">
        <p14:creationId xmlns:p14="http://schemas.microsoft.com/office/powerpoint/2010/main" val="2063190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Section Header" type="secHead">
  <p:cSld name="Section 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4"/>
          <p:cNvSpPr/>
          <p:nvPr/>
        </p:nvSpPr>
        <p:spPr>
          <a:xfrm>
            <a:off x="1200149" y="2059146"/>
            <a:ext cx="5399772" cy="3886200"/>
          </a:xfrm>
          <a:prstGeom prst="rect">
            <a:avLst/>
          </a:prstGeom>
          <a:solidFill>
            <a:srgbClr val="687F00"/>
          </a:solidFill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104"/>
          <p:cNvSpPr txBox="1">
            <a:spLocks noGrp="1"/>
          </p:cNvSpPr>
          <p:nvPr>
            <p:ph type="title"/>
          </p:nvPr>
        </p:nvSpPr>
        <p:spPr>
          <a:xfrm>
            <a:off x="1313833" y="2263914"/>
            <a:ext cx="5212080" cy="31433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45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4"/>
          <p:cNvSpPr txBox="1">
            <a:spLocks noGrp="1"/>
          </p:cNvSpPr>
          <p:nvPr>
            <p:ph type="body" idx="1"/>
          </p:nvPr>
        </p:nvSpPr>
        <p:spPr>
          <a:xfrm>
            <a:off x="1313833" y="5381894"/>
            <a:ext cx="5212080" cy="449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1800">
                <a:solidFill>
                  <a:schemeClr val="lt1"/>
                </a:solidFill>
              </a:defRPr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endParaRPr/>
          </a:p>
        </p:txBody>
      </p:sp>
      <p:pic>
        <p:nvPicPr>
          <p:cNvPr id="49" name="Google Shape;49;p104" descr="Closeup of green plants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059146"/>
            <a:ext cx="1117854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104" descr="Waves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82217" y="2059146"/>
            <a:ext cx="2462022" cy="388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" name="Google Shape;52;p104" descr="A factory in the night sky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b="21804"/>
          <a:stretch/>
        </p:blipFill>
        <p:spPr>
          <a:xfrm>
            <a:off x="6662232" y="2057400"/>
            <a:ext cx="2461783" cy="385966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8991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3768">
          <p15:clr>
            <a:srgbClr val="FDE53C"/>
          </p15:clr>
        </p15:guide>
        <p15:guide id="2" orient="horz" pos="1296">
          <p15:clr>
            <a:srgbClr val="FDE53C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5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105"/>
          <p:cNvSpPr txBox="1">
            <a:spLocks noGrp="1"/>
          </p:cNvSpPr>
          <p:nvPr>
            <p:ph type="body" idx="1"/>
          </p:nvPr>
        </p:nvSpPr>
        <p:spPr>
          <a:xfrm>
            <a:off x="478730" y="1556282"/>
            <a:ext cx="4036120" cy="4069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56" name="Google Shape;56;p105"/>
          <p:cNvSpPr txBox="1">
            <a:spLocks noGrp="1"/>
          </p:cNvSpPr>
          <p:nvPr>
            <p:ph type="body" idx="2"/>
          </p:nvPr>
        </p:nvSpPr>
        <p:spPr>
          <a:xfrm>
            <a:off x="4629151" y="1556282"/>
            <a:ext cx="3457331" cy="4069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57" name="Google Shape;57;p105"/>
          <p:cNvSpPr txBox="1">
            <a:spLocks noGrp="1"/>
          </p:cNvSpPr>
          <p:nvPr>
            <p:ph type="sldNum" idx="12"/>
          </p:nvPr>
        </p:nvSpPr>
        <p:spPr>
          <a:xfrm>
            <a:off x="8596420" y="6506991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10827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6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6"/>
          <p:cNvSpPr txBox="1">
            <a:spLocks noGrp="1"/>
          </p:cNvSpPr>
          <p:nvPr>
            <p:ph type="body" idx="1"/>
          </p:nvPr>
        </p:nvSpPr>
        <p:spPr>
          <a:xfrm>
            <a:off x="478730" y="1554480"/>
            <a:ext cx="403497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1650" b="1"/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61" name="Google Shape;61;p106"/>
          <p:cNvSpPr txBox="1">
            <a:spLocks noGrp="1"/>
          </p:cNvSpPr>
          <p:nvPr>
            <p:ph type="body" idx="2"/>
          </p:nvPr>
        </p:nvSpPr>
        <p:spPr>
          <a:xfrm>
            <a:off x="478730" y="2434148"/>
            <a:ext cx="4034977" cy="2674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62" name="Google Shape;62;p106"/>
          <p:cNvSpPr txBox="1">
            <a:spLocks noGrp="1"/>
          </p:cNvSpPr>
          <p:nvPr>
            <p:ph type="body" idx="3"/>
          </p:nvPr>
        </p:nvSpPr>
        <p:spPr>
          <a:xfrm>
            <a:off x="4629150" y="1554480"/>
            <a:ext cx="3457575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1650" b="1"/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 b="1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 b="1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 b="1"/>
            </a:lvl9pPr>
          </a:lstStyle>
          <a:p>
            <a:endParaRPr/>
          </a:p>
        </p:txBody>
      </p:sp>
      <p:sp>
        <p:nvSpPr>
          <p:cNvPr id="63" name="Google Shape;63;p106"/>
          <p:cNvSpPr txBox="1">
            <a:spLocks noGrp="1"/>
          </p:cNvSpPr>
          <p:nvPr>
            <p:ph type="body" idx="4"/>
          </p:nvPr>
        </p:nvSpPr>
        <p:spPr>
          <a:xfrm>
            <a:off x="4629150" y="2434148"/>
            <a:ext cx="3457575" cy="38112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64" name="Google Shape;64;p106"/>
          <p:cNvSpPr txBox="1">
            <a:spLocks noGrp="1"/>
          </p:cNvSpPr>
          <p:nvPr>
            <p:ph type="sldNum" idx="12"/>
          </p:nvPr>
        </p:nvSpPr>
        <p:spPr>
          <a:xfrm>
            <a:off x="8715832" y="6516321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08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7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7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531494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8"/>
          <p:cNvSpPr txBox="1">
            <a:spLocks noGrp="1"/>
          </p:cNvSpPr>
          <p:nvPr>
            <p:ph type="title"/>
          </p:nvPr>
        </p:nvSpPr>
        <p:spPr>
          <a:xfrm>
            <a:off x="5011825" y="919616"/>
            <a:ext cx="3116717" cy="253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8"/>
          <p:cNvSpPr txBox="1">
            <a:spLocks noGrp="1"/>
          </p:cNvSpPr>
          <p:nvPr>
            <p:ph type="body" idx="1"/>
          </p:nvPr>
        </p:nvSpPr>
        <p:spPr>
          <a:xfrm>
            <a:off x="1057275" y="915923"/>
            <a:ext cx="3912734" cy="5065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7622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  <a:defRPr sz="1650"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350"/>
            </a:lvl2pPr>
            <a:lvl3pPr marL="1028700" lvl="2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3pPr>
            <a:lvl4pPr marL="1371600" lvl="3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4pPr>
            <a:lvl5pPr marL="1714500" lvl="4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5pPr>
            <a:lvl6pPr marL="2057400" lvl="5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6pPr>
            <a:lvl7pPr marL="2400300" lvl="6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7pPr>
            <a:lvl8pPr marL="2743200" lvl="7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8pPr>
            <a:lvl9pPr marL="3086100" lvl="8" indent="-2476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200"/>
            </a:lvl9pPr>
          </a:lstStyle>
          <a:p>
            <a:endParaRPr/>
          </a:p>
        </p:txBody>
      </p:sp>
      <p:sp>
        <p:nvSpPr>
          <p:cNvPr id="71" name="Google Shape;71;p108"/>
          <p:cNvSpPr txBox="1">
            <a:spLocks noGrp="1"/>
          </p:cNvSpPr>
          <p:nvPr>
            <p:ph type="body" idx="2"/>
          </p:nvPr>
        </p:nvSpPr>
        <p:spPr>
          <a:xfrm>
            <a:off x="5011825" y="3502152"/>
            <a:ext cx="3116717" cy="24795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72" name="Google Shape;72;p108"/>
          <p:cNvSpPr txBox="1">
            <a:spLocks noGrp="1"/>
          </p:cNvSpPr>
          <p:nvPr>
            <p:ph type="sldNum" idx="12"/>
          </p:nvPr>
        </p:nvSpPr>
        <p:spPr>
          <a:xfrm>
            <a:off x="8646445" y="6536094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1791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9"/>
          <p:cNvSpPr txBox="1">
            <a:spLocks noGrp="1"/>
          </p:cNvSpPr>
          <p:nvPr>
            <p:ph type="title"/>
          </p:nvPr>
        </p:nvSpPr>
        <p:spPr>
          <a:xfrm>
            <a:off x="5011826" y="919616"/>
            <a:ext cx="3116717" cy="2532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Calibri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9" descr="An empty placeholder to add an image. Click on the placeholder and select the image that you wish to add"/>
          <p:cNvSpPr>
            <a:spLocks noGrp="1"/>
          </p:cNvSpPr>
          <p:nvPr>
            <p:ph type="pic" idx="2"/>
          </p:nvPr>
        </p:nvSpPr>
        <p:spPr>
          <a:xfrm>
            <a:off x="0" y="915923"/>
            <a:ext cx="4970008" cy="5065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1371600" rIns="91425" bIns="45700" anchor="t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16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109"/>
          <p:cNvSpPr txBox="1">
            <a:spLocks noGrp="1"/>
          </p:cNvSpPr>
          <p:nvPr>
            <p:ph type="body" idx="1"/>
          </p:nvPr>
        </p:nvSpPr>
        <p:spPr>
          <a:xfrm>
            <a:off x="5011826" y="3502153"/>
            <a:ext cx="3116717" cy="24795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171450" algn="l">
              <a:lnSpc>
                <a:spcPct val="90000"/>
              </a:lnSpc>
              <a:spcBef>
                <a:spcPts val="6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1pPr>
            <a:lvl2pPr marL="685800" lvl="1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050"/>
            </a:lvl2pPr>
            <a:lvl3pPr marL="1028700" lvl="2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900"/>
            </a:lvl3pPr>
            <a:lvl4pPr marL="1371600" lvl="3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4pPr>
            <a:lvl5pPr marL="1714500" lvl="4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5pPr>
            <a:lvl6pPr marL="2057400" lvl="5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6pPr>
            <a:lvl7pPr marL="2400300" lvl="6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7pPr>
            <a:lvl8pPr marL="2743200" lvl="7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8pPr>
            <a:lvl9pPr marL="3086100" lvl="8" indent="-17145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750"/>
            </a:lvl9pPr>
          </a:lstStyle>
          <a:p>
            <a:endParaRPr/>
          </a:p>
        </p:txBody>
      </p:sp>
      <p:sp>
        <p:nvSpPr>
          <p:cNvPr id="77" name="Google Shape;77;p109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20420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0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10"/>
          <p:cNvSpPr txBox="1">
            <a:spLocks noGrp="1"/>
          </p:cNvSpPr>
          <p:nvPr>
            <p:ph type="body" idx="1"/>
          </p:nvPr>
        </p:nvSpPr>
        <p:spPr>
          <a:xfrm rot="5400000">
            <a:off x="2518205" y="-473474"/>
            <a:ext cx="3999912" cy="8078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10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11673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11"/>
          <p:cNvSpPr txBox="1">
            <a:spLocks noGrp="1"/>
          </p:cNvSpPr>
          <p:nvPr>
            <p:ph type="title"/>
          </p:nvPr>
        </p:nvSpPr>
        <p:spPr>
          <a:xfrm rot="5400000">
            <a:off x="4321969" y="2412207"/>
            <a:ext cx="5986463" cy="1543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111"/>
          <p:cNvSpPr txBox="1">
            <a:spLocks noGrp="1"/>
          </p:cNvSpPr>
          <p:nvPr>
            <p:ph type="body" idx="1"/>
          </p:nvPr>
        </p:nvSpPr>
        <p:spPr>
          <a:xfrm rot="5400000">
            <a:off x="535782" y="283370"/>
            <a:ext cx="5986463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342900" lvl="0" indent="-257175" algn="l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685800" lvl="1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028700" lvl="2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371600" lvl="3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1714500" lvl="4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057400" lvl="5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300" lvl="6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200" lvl="7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6100" lvl="8" indent="-257175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5" name="Google Shape;85;p111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66392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7.xml"/><Relationship Id="rId3" Type="http://schemas.openxmlformats.org/officeDocument/2006/relationships/slideLayout" Target="../slideLayouts/slideLayout12.xml"/><Relationship Id="rId7" Type="http://schemas.openxmlformats.org/officeDocument/2006/relationships/slideLayout" Target="../slideLayouts/slideLayout16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slideLayout" Target="../slideLayouts/slideLayout15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10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3.xml"/><Relationship Id="rId9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99"/>
          <p:cNvGrpSpPr/>
          <p:nvPr/>
        </p:nvGrpSpPr>
        <p:grpSpPr>
          <a:xfrm rot="5400000">
            <a:off x="4140987" y="1868700"/>
            <a:ext cx="862027" cy="9144001"/>
            <a:chOff x="10653712" y="-8467"/>
            <a:chExt cx="1535113" cy="6874934"/>
          </a:xfrm>
        </p:grpSpPr>
        <p:cxnSp>
          <p:nvCxnSpPr>
            <p:cNvPr id="11" name="Google Shape;11;p99"/>
            <p:cNvCxnSpPr/>
            <p:nvPr/>
          </p:nvCxnSpPr>
          <p:spPr>
            <a:xfrm>
              <a:off x="10653712" y="0"/>
              <a:ext cx="1219200" cy="6858000"/>
            </a:xfrm>
            <a:prstGeom prst="straightConnector1">
              <a:avLst/>
            </a:pr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99"/>
            <p:cNvCxnSpPr/>
            <p:nvPr/>
          </p:nvCxnSpPr>
          <p:spPr>
            <a:xfrm flipH="1">
              <a:off x="10653712" y="1146565"/>
              <a:ext cx="1535112" cy="5719902"/>
            </a:xfrm>
            <a:prstGeom prst="straightConnector1">
              <a:avLst/>
            </a:pr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9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14;p9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4705"/>
              </a:srgb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Google Shape;15;p99"/>
          <p:cNvSpPr/>
          <p:nvPr/>
        </p:nvSpPr>
        <p:spPr>
          <a:xfrm>
            <a:off x="7855084" y="6488330"/>
            <a:ext cx="112471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99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Calibri"/>
              <a:buNone/>
              <a:defRPr sz="3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99"/>
          <p:cNvSpPr txBox="1">
            <a:spLocks noGrp="1"/>
          </p:cNvSpPr>
          <p:nvPr>
            <p:ph type="body" idx="1"/>
          </p:nvPr>
        </p:nvSpPr>
        <p:spPr>
          <a:xfrm>
            <a:off x="478730" y="1566001"/>
            <a:ext cx="8078862" cy="399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99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9152317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9" r:id="rId6"/>
    <p:sldLayoutId id="2147483670" r:id="rId7"/>
    <p:sldLayoutId id="2147483671" r:id="rId8"/>
    <p:sldLayoutId id="2147483672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99"/>
          <p:cNvGrpSpPr/>
          <p:nvPr/>
        </p:nvGrpSpPr>
        <p:grpSpPr>
          <a:xfrm rot="5400000">
            <a:off x="4140987" y="1868700"/>
            <a:ext cx="862027" cy="9144001"/>
            <a:chOff x="10653712" y="-8467"/>
            <a:chExt cx="1535113" cy="6874934"/>
          </a:xfrm>
        </p:grpSpPr>
        <p:cxnSp>
          <p:nvCxnSpPr>
            <p:cNvPr id="11" name="Google Shape;11;p99"/>
            <p:cNvCxnSpPr/>
            <p:nvPr/>
          </p:nvCxnSpPr>
          <p:spPr>
            <a:xfrm>
              <a:off x="10653712" y="0"/>
              <a:ext cx="1219200" cy="6858000"/>
            </a:xfrm>
            <a:prstGeom prst="straightConnector1">
              <a:avLst/>
            </a:pr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99"/>
            <p:cNvCxnSpPr/>
            <p:nvPr/>
          </p:nvCxnSpPr>
          <p:spPr>
            <a:xfrm flipH="1">
              <a:off x="10653712" y="1146565"/>
              <a:ext cx="1535112" cy="5719902"/>
            </a:xfrm>
            <a:prstGeom prst="straightConnector1">
              <a:avLst/>
            </a:prstGeom>
            <a:noFill/>
            <a:ln w="952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99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BFE471">
                <a:alpha val="69803"/>
              </a:srgb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" name="Google Shape;14;p9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0C226">
                <a:alpha val="64705"/>
              </a:srgbClr>
            </a:solid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" name="Google Shape;15;p99"/>
          <p:cNvSpPr/>
          <p:nvPr/>
        </p:nvSpPr>
        <p:spPr>
          <a:xfrm>
            <a:off x="7855084" y="6488330"/>
            <a:ext cx="112471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" name="Google Shape;16;p99"/>
          <p:cNvSpPr txBox="1">
            <a:spLocks noGrp="1"/>
          </p:cNvSpPr>
          <p:nvPr>
            <p:ph type="title"/>
          </p:nvPr>
        </p:nvSpPr>
        <p:spPr>
          <a:xfrm>
            <a:off x="478730" y="276087"/>
            <a:ext cx="8078862" cy="1183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Calibri"/>
              <a:buNone/>
              <a:defRPr sz="34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Google Shape;17;p99"/>
          <p:cNvSpPr txBox="1">
            <a:spLocks noGrp="1"/>
          </p:cNvSpPr>
          <p:nvPr>
            <p:ph type="body" idx="1"/>
          </p:nvPr>
        </p:nvSpPr>
        <p:spPr>
          <a:xfrm>
            <a:off x="478730" y="1566001"/>
            <a:ext cx="8078862" cy="3999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99"/>
          <p:cNvSpPr txBox="1">
            <a:spLocks noGrp="1"/>
          </p:cNvSpPr>
          <p:nvPr>
            <p:ph type="sldNum" idx="12"/>
          </p:nvPr>
        </p:nvSpPr>
        <p:spPr>
          <a:xfrm>
            <a:off x="8671038" y="6451422"/>
            <a:ext cx="307802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25" b="1" i="0" u="none" strike="noStrike" cap="none">
                <a:solidFill>
                  <a:srgbClr val="4555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27705508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ccenvironmental.com/download/proposed-construction-and-operation-of-the-pv2fuel-arandis-a-green-ammonia-plant-arandis-erongo-region-namibia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A1C850-AFB2-13DA-405B-CD5CDB74A6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660232" y="2060848"/>
            <a:ext cx="2483768" cy="3888431"/>
          </a:xfrm>
          <a:prstGeom prst="rect">
            <a:avLst/>
          </a:prstGeom>
        </p:spPr>
      </p:pic>
      <p:sp>
        <p:nvSpPr>
          <p:cNvPr id="91" name="Google Shape;91;p1"/>
          <p:cNvSpPr txBox="1">
            <a:spLocks noGrp="1"/>
          </p:cNvSpPr>
          <p:nvPr>
            <p:ph type="ctrTitle"/>
          </p:nvPr>
        </p:nvSpPr>
        <p:spPr>
          <a:xfrm>
            <a:off x="1313833" y="2904581"/>
            <a:ext cx="3634650" cy="17907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b" anchorCtr="0">
            <a:noAutofit/>
          </a:bodyPr>
          <a:lstStyle/>
          <a:p>
            <a:r>
              <a:rPr lang="en-US" sz="32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PV2Fuel Arandis – A green ammonia plant</a:t>
            </a:r>
            <a:endParaRPr sz="32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AFDE620-020A-D840-A812-D3664A4FEC2D}"/>
              </a:ext>
            </a:extLst>
          </p:cNvPr>
          <p:cNvSpPr txBox="1"/>
          <p:nvPr/>
        </p:nvSpPr>
        <p:spPr>
          <a:xfrm>
            <a:off x="1383914" y="4809408"/>
            <a:ext cx="318808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en-GB" sz="1200" b="1" kern="0" dirty="0">
                <a:solidFill>
                  <a:srgbClr val="FFFFFF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  <a:sym typeface="Arial"/>
              </a:rPr>
              <a:t>ESIA PROCESS</a:t>
            </a:r>
          </a:p>
        </p:txBody>
      </p:sp>
      <p:pic>
        <p:nvPicPr>
          <p:cNvPr id="6" name="Google Shape;96;p1">
            <a:extLst>
              <a:ext uri="{FF2B5EF4-FFF2-40B4-BE49-F238E27FC236}">
                <a16:creationId xmlns:a16="http://schemas.microsoft.com/office/drawing/2014/main" id="{1EAC7A9A-E300-5849-8177-8F9801702A86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37773" y="-1015"/>
            <a:ext cx="4106227" cy="19178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247DC21-768B-8546-91E4-E08BADD1C1ED}"/>
              </a:ext>
            </a:extLst>
          </p:cNvPr>
          <p:cNvSpPr txBox="1"/>
          <p:nvPr/>
        </p:nvSpPr>
        <p:spPr>
          <a:xfrm>
            <a:off x="1383914" y="5225661"/>
            <a:ext cx="25398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en-GB" sz="1200" b="1" kern="0" dirty="0">
                <a:solidFill>
                  <a:srgbClr val="FFFFFF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  <a:sym typeface="Arial"/>
              </a:rPr>
              <a:t>21 July 2026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"/>
          <p:cNvSpPr txBox="1">
            <a:spLocks noGrp="1"/>
          </p:cNvSpPr>
          <p:nvPr>
            <p:ph type="title"/>
          </p:nvPr>
        </p:nvSpPr>
        <p:spPr>
          <a:xfrm>
            <a:off x="467544" y="692696"/>
            <a:ext cx="5810625" cy="420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>
              <a:buSzPts val="3400"/>
            </a:pPr>
            <a:r>
              <a:rPr lang="en-AU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Welcome</a:t>
            </a:r>
            <a:endParaRPr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</p:txBody>
      </p:sp>
      <p:sp>
        <p:nvSpPr>
          <p:cNvPr id="103" name="Google Shape;103;p2"/>
          <p:cNvSpPr txBox="1">
            <a:spLocks noGrp="1"/>
          </p:cNvSpPr>
          <p:nvPr>
            <p:ph type="sldNum" idx="12"/>
          </p:nvPr>
        </p:nvSpPr>
        <p:spPr>
          <a:xfrm>
            <a:off x="8671038" y="5695817"/>
            <a:ext cx="307800" cy="171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defTabSz="685800">
              <a:buClr>
                <a:srgbClr val="000000"/>
              </a:buClr>
            </a:pPr>
            <a:fld id="{00000000-1234-1234-1234-123412341234}" type="slidenum">
              <a:rPr lang="en-AU" kern="0"/>
              <a:pPr defTabSz="685800">
                <a:buClr>
                  <a:srgbClr val="000000"/>
                </a:buClr>
              </a:pPr>
              <a:t>2</a:t>
            </a:fld>
            <a:endParaRPr kern="0"/>
          </a:p>
        </p:txBody>
      </p:sp>
      <p:pic>
        <p:nvPicPr>
          <p:cNvPr id="7" name="Google Shape;96;p1">
            <a:extLst>
              <a:ext uri="{FF2B5EF4-FFF2-40B4-BE49-F238E27FC236}">
                <a16:creationId xmlns:a16="http://schemas.microsoft.com/office/drawing/2014/main" id="{2F20C82A-0348-B94B-8B66-E5266B5A0CFE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78169" y="0"/>
            <a:ext cx="2843808" cy="132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2F219F3-FFB7-F1B8-DE94-69CFAB2C4C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59632" y="1805467"/>
            <a:ext cx="6309320" cy="373365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78729" y="1196752"/>
            <a:ext cx="8078417" cy="5112567"/>
          </a:xfrm>
        </p:spPr>
        <p:txBody>
          <a:bodyPr>
            <a:normAutofit/>
          </a:bodyPr>
          <a:lstStyle/>
          <a:p>
            <a:pPr marL="581025" indent="-514350">
              <a:lnSpc>
                <a:spcPct val="150000"/>
              </a:lnSpc>
              <a:buFont typeface="+mj-lt"/>
              <a:buAutoNum type="arabicPeriod"/>
            </a:pPr>
            <a:r>
              <a:rPr lang="en-GB" sz="24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meeting objectives</a:t>
            </a:r>
          </a:p>
          <a:p>
            <a:pPr marL="581025" marR="0" lvl="0" indent="-514350" defTabSz="914400" rtl="0" eaLnBrk="1" fontAlgn="auto" latinLnBrk="0" hangingPunct="1">
              <a:lnSpc>
                <a:spcPct val="150000"/>
              </a:lnSpc>
              <a:spcBef>
                <a:spcPts val="825"/>
              </a:spcBef>
              <a:spcAft>
                <a:spcPts val="0"/>
              </a:spcAft>
              <a:buClr>
                <a:srgbClr val="4D3E2F"/>
              </a:buClr>
              <a:buSzPts val="2200"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Project </a:t>
            </a:r>
            <a:r>
              <a:rPr lang="en-GB" sz="240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overview</a:t>
            </a:r>
          </a:p>
          <a:p>
            <a:pPr marL="581025" marR="0" lvl="0" indent="-514350" defTabSz="914400" rtl="0" eaLnBrk="1" fontAlgn="auto" latinLnBrk="0" hangingPunct="1">
              <a:lnSpc>
                <a:spcPct val="150000"/>
              </a:lnSpc>
              <a:spcBef>
                <a:spcPts val="825"/>
              </a:spcBef>
              <a:spcAft>
                <a:spcPts val="0"/>
              </a:spcAft>
              <a:buClr>
                <a:srgbClr val="4D3E2F"/>
              </a:buClr>
              <a:buSzPts val="2200"/>
              <a:buFont typeface="+mj-lt"/>
              <a:buAutoNum type="arabicPeriod"/>
              <a:tabLst/>
              <a:defRPr/>
            </a:pP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Environmental and social </a:t>
            </a:r>
            <a:r>
              <a:rPr lang="en-GB" sz="2400" dirty="0" err="1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</a:t>
            </a:r>
            <a:r>
              <a:rPr kumimoji="0" lang="en-GB" sz="2400" b="0" i="0" u="none" strike="noStrike" kern="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mpact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 </a:t>
            </a:r>
            <a:r>
              <a:rPr lang="en-GB" sz="240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</a:t>
            </a:r>
            <a:r>
              <a:rPr kumimoji="0" lang="en-GB" sz="2400" b="0" i="0" u="none" strike="noStrike" kern="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ssessment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 </a:t>
            </a:r>
            <a:r>
              <a:rPr lang="en-GB" sz="240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</a:t>
            </a:r>
            <a:r>
              <a:rPr kumimoji="0" lang="en-GB" sz="2400" b="0" i="0" u="none" strike="noStrike" kern="0" cap="none" spc="0" normalizeH="0" baseline="0" noProof="0" dirty="0" err="1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rocess</a:t>
            </a:r>
            <a:r>
              <a:rPr kumimoji="0" lang="en-GB" sz="2400" b="0" i="0" u="none" strike="noStrike" kern="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 &amp; timeline</a:t>
            </a:r>
          </a:p>
          <a:p>
            <a:pPr marL="581025" marR="0" lvl="0" indent="-514350" defTabSz="914400" rtl="0" eaLnBrk="1" fontAlgn="auto" latinLnBrk="0" hangingPunct="1">
              <a:lnSpc>
                <a:spcPct val="150000"/>
              </a:lnSpc>
              <a:spcBef>
                <a:spcPts val="825"/>
              </a:spcBef>
              <a:spcAft>
                <a:spcPts val="0"/>
              </a:spcAft>
              <a:buClr>
                <a:srgbClr val="4D3E2F"/>
              </a:buClr>
              <a:buSzPts val="2200"/>
              <a:buFont typeface="+mj-lt"/>
              <a:buAutoNum type="arabicPeriod"/>
              <a:tabLst/>
              <a:defRPr/>
            </a:pPr>
            <a:r>
              <a:rPr lang="en-GB" sz="240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Baseline studies</a:t>
            </a:r>
          </a:p>
          <a:p>
            <a:pPr marL="581025" marR="0" lvl="0" indent="-514350" defTabSz="914400" rtl="0" eaLnBrk="1" fontAlgn="auto" latinLnBrk="0" hangingPunct="1">
              <a:lnSpc>
                <a:spcPct val="150000"/>
              </a:lnSpc>
              <a:spcBef>
                <a:spcPts val="825"/>
              </a:spcBef>
              <a:spcAft>
                <a:spcPts val="0"/>
              </a:spcAft>
              <a:buClr>
                <a:srgbClr val="4D3E2F"/>
              </a:buClr>
              <a:buSzPts val="2200"/>
              <a:buFont typeface="+mj-lt"/>
              <a:buAutoNum type="arabicPeriod"/>
              <a:tabLst/>
              <a:defRPr/>
            </a:pPr>
            <a:r>
              <a:rPr lang="en-GB" sz="240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 biophysical &amp; socio-economic impacts</a:t>
            </a:r>
          </a:p>
          <a:p>
            <a:pPr marL="581025" marR="0" lvl="0" indent="-514350" defTabSz="914400" rtl="0" eaLnBrk="1" fontAlgn="auto" latinLnBrk="0" hangingPunct="1">
              <a:lnSpc>
                <a:spcPct val="150000"/>
              </a:lnSpc>
              <a:spcBef>
                <a:spcPts val="825"/>
              </a:spcBef>
              <a:spcAft>
                <a:spcPts val="0"/>
              </a:spcAft>
              <a:buClr>
                <a:srgbClr val="4D3E2F"/>
              </a:buClr>
              <a:buSzPts val="2200"/>
              <a:buFont typeface="+mj-lt"/>
              <a:buAutoNum type="arabicPeriod"/>
              <a:tabLst/>
              <a:defRPr/>
            </a:pPr>
            <a:r>
              <a:rPr lang="en-GB" sz="240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process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BD78D7-499A-374E-9261-140C53FE89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685800">
              <a:buClr>
                <a:srgbClr val="000000"/>
              </a:buClr>
            </a:pPr>
            <a:fld id="{00000000-1234-1234-1234-123412341234}" type="slidenum">
              <a:rPr lang="en-AU" sz="2000" kern="0"/>
              <a:pPr defTabSz="685800">
                <a:buClr>
                  <a:srgbClr val="000000"/>
                </a:buClr>
              </a:pPr>
              <a:t>3</a:t>
            </a:fld>
            <a:endParaRPr lang="en-AU" sz="2000" kern="0"/>
          </a:p>
        </p:txBody>
      </p:sp>
      <p:pic>
        <p:nvPicPr>
          <p:cNvPr id="5" name="Google Shape;96;p1">
            <a:extLst>
              <a:ext uri="{FF2B5EF4-FFF2-40B4-BE49-F238E27FC236}">
                <a16:creationId xmlns:a16="http://schemas.microsoft.com/office/drawing/2014/main" id="{AE23C8B2-F4DA-5346-9B49-13F7DD57B7C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192" y="0"/>
            <a:ext cx="2843808" cy="1328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397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79F02-47EA-098C-0835-4D1BF030D7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819" y="332656"/>
            <a:ext cx="8500110" cy="1152128"/>
          </a:xfrm>
        </p:spPr>
        <p:txBody>
          <a:bodyPr>
            <a:norm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meeting objectives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539FC2-2D46-C580-E6D3-9721CDE181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4</a:t>
            </a:fld>
            <a:endParaRPr lang="en-AU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CD534ED-927E-8B7E-0741-A8BE9359C32A}"/>
              </a:ext>
            </a:extLst>
          </p:cNvPr>
          <p:cNvSpPr txBox="1">
            <a:spLocks/>
          </p:cNvSpPr>
          <p:nvPr/>
        </p:nvSpPr>
        <p:spPr>
          <a:xfrm>
            <a:off x="478729" y="1196753"/>
            <a:ext cx="8078417" cy="4824536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2800" i="1" kern="0" dirty="0"/>
          </a:p>
          <a:p>
            <a:endParaRPr lang="en-GB" sz="1800" i="1" kern="0" dirty="0"/>
          </a:p>
          <a:p>
            <a:endParaRPr lang="en-GB" sz="2800" kern="0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40A13B8-A286-98DD-DEB8-3A03A1FFF6EA}"/>
              </a:ext>
            </a:extLst>
          </p:cNvPr>
          <p:cNvSpPr txBox="1">
            <a:spLocks/>
          </p:cNvSpPr>
          <p:nvPr/>
        </p:nvSpPr>
        <p:spPr>
          <a:xfrm>
            <a:off x="627639" y="1420205"/>
            <a:ext cx="8078417" cy="4824536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342900" indent="-276225">
              <a:lnSpc>
                <a:spcPct val="110000"/>
              </a:lnSpc>
              <a:spcBef>
                <a:spcPts val="825"/>
              </a:spcBef>
              <a:buClr>
                <a:srgbClr val="4D3E2F"/>
              </a:buClr>
              <a:buSzPts val="2200"/>
              <a:buFont typeface="Arial"/>
              <a:buChar char="•"/>
              <a:defRPr/>
            </a:pPr>
            <a:r>
              <a:rPr lang="en-GB" sz="2000" kern="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Inform the public and provide information detailing the proposed Project.</a:t>
            </a:r>
          </a:p>
          <a:p>
            <a:pPr marL="66675">
              <a:lnSpc>
                <a:spcPct val="110000"/>
              </a:lnSpc>
              <a:spcBef>
                <a:spcPts val="825"/>
              </a:spcBef>
              <a:buClr>
                <a:srgbClr val="4D3E2F"/>
              </a:buClr>
              <a:buSzPts val="2200"/>
              <a:defRPr/>
            </a:pPr>
            <a:endParaRPr lang="en-GB" sz="2000" kern="0" dirty="0">
              <a:solidFill>
                <a:srgbClr val="4D3E2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  <a:p>
            <a:pPr marL="342900" indent="-276225">
              <a:lnSpc>
                <a:spcPct val="110000"/>
              </a:lnSpc>
              <a:spcBef>
                <a:spcPts val="825"/>
              </a:spcBef>
              <a:buClr>
                <a:srgbClr val="4D3E2F"/>
              </a:buClr>
              <a:buSzPts val="2200"/>
              <a:buFont typeface="Arial"/>
              <a:buChar char="•"/>
              <a:defRPr/>
            </a:pPr>
            <a:r>
              <a:rPr lang="en-GB" sz="2000" kern="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Provide an overview of the environmental and social impact assessment process.</a:t>
            </a:r>
          </a:p>
          <a:p>
            <a:pPr marL="66675">
              <a:lnSpc>
                <a:spcPct val="110000"/>
              </a:lnSpc>
              <a:spcBef>
                <a:spcPts val="825"/>
              </a:spcBef>
              <a:buClr>
                <a:srgbClr val="4D3E2F"/>
              </a:buClr>
              <a:buSzPts val="2200"/>
              <a:defRPr/>
            </a:pPr>
            <a:endParaRPr lang="en-GB" sz="2000" kern="0" dirty="0">
              <a:solidFill>
                <a:srgbClr val="4D3E2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  <a:p>
            <a:pPr marL="342900" indent="-276225">
              <a:lnSpc>
                <a:spcPct val="110000"/>
              </a:lnSpc>
              <a:spcBef>
                <a:spcPts val="825"/>
              </a:spcBef>
              <a:buClr>
                <a:srgbClr val="4D3E2F"/>
              </a:buClr>
              <a:buSzPts val="2200"/>
              <a:buFont typeface="Arial"/>
              <a:buChar char="•"/>
              <a:defRPr/>
            </a:pPr>
            <a:r>
              <a:rPr lang="en-GB" sz="2000" b="1" kern="0" dirty="0">
                <a:solidFill>
                  <a:srgbClr val="4D3E2F"/>
                </a:solidFill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  <a:sym typeface="Calibri"/>
              </a:rPr>
              <a:t>Take into consideration public concerns, questions and/or comments and incorporate this into the assessment process.</a:t>
            </a:r>
          </a:p>
          <a:p>
            <a:pPr marL="342900" indent="-276225">
              <a:lnSpc>
                <a:spcPct val="90000"/>
              </a:lnSpc>
              <a:spcBef>
                <a:spcPts val="825"/>
              </a:spcBef>
              <a:buClr>
                <a:srgbClr val="4D3E2F"/>
              </a:buClr>
              <a:buSzPts val="2200"/>
              <a:buFont typeface="Arial"/>
              <a:buChar char="•"/>
              <a:defRPr/>
            </a:pPr>
            <a:endParaRPr lang="en-GB" sz="2800" kern="0" dirty="0"/>
          </a:p>
          <a:p>
            <a:pPr>
              <a:buFont typeface="Wingdings" panose="05000000000000000000" pitchFamily="2" charset="2"/>
              <a:buChar char="Ø"/>
            </a:pPr>
            <a:endParaRPr lang="en-GB" sz="2800" i="1" kern="0" dirty="0"/>
          </a:p>
          <a:p>
            <a:endParaRPr lang="en-GB" sz="1800" i="1" kern="0" dirty="0"/>
          </a:p>
          <a:p>
            <a:endParaRPr lang="en-GB" sz="280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E2225CC-DCF8-BB09-02FB-AD5B7020D1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087" y="54924"/>
            <a:ext cx="2772503" cy="1294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763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685800">
              <a:buClr>
                <a:srgbClr val="000000"/>
              </a:buClr>
            </a:pPr>
            <a:fld id="{00000000-1234-1234-1234-123412341234}" type="slidenum">
              <a:rPr lang="en-AU" sz="1200" b="0" kern="0"/>
              <a:pPr defTabSz="685800">
                <a:buClr>
                  <a:srgbClr val="000000"/>
                </a:buClr>
              </a:pPr>
              <a:t>5</a:t>
            </a:fld>
            <a:endParaRPr lang="en-AU" sz="1200" b="0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943C32-BD61-4F00-9086-FDE638AD89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760" y="1124744"/>
            <a:ext cx="8206496" cy="49247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645E218-56E6-F24F-5AD7-066DB94A4D2B}"/>
              </a:ext>
            </a:extLst>
          </p:cNvPr>
          <p:cNvSpPr txBox="1"/>
          <p:nvPr/>
        </p:nvSpPr>
        <p:spPr>
          <a:xfrm>
            <a:off x="539552" y="188640"/>
            <a:ext cx="6192688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00" b="1" kern="0" dirty="0">
                <a:solidFill>
                  <a:srgbClr val="8BAA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Locality map</a:t>
            </a:r>
            <a:endParaRPr lang="en-GB" sz="3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031C5D-F8F8-736A-3EDB-0EEAEC94BC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4288" y="115309"/>
            <a:ext cx="1773476" cy="82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1342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A47906-7871-DEB1-6C2C-7D64E9806B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730" y="276087"/>
            <a:ext cx="8078862" cy="976639"/>
          </a:xfrm>
        </p:spPr>
        <p:txBody>
          <a:bodyPr>
            <a:norm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Project overview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9B04E16-DF92-409F-2459-B972BDA06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719" y="1127745"/>
            <a:ext cx="7981702" cy="5310238"/>
          </a:xfrm>
        </p:spPr>
        <p:txBody>
          <a:bodyPr>
            <a:noAutofit/>
          </a:bodyPr>
          <a:lstStyle/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Project is located on a 2400 hectares (ha) portion of land outside of the Arandis townlands.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Project involves the production of green ammonia using renewable energy.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Electricity generated from a 1.2 gigawatts (GW) solar park is used to produce hydrogen via water electrolysis.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hydrogen is then combined with nitrogen extracted from air to produce ammonia. 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 battery energy storage system (BESS) of 1.5 gigawatt hour (GWh) supports a continuous and flexible operation by supplying electricity during periods of low solar generation (at night).</a:t>
            </a:r>
          </a:p>
          <a:p>
            <a:pPr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5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ammonia will be transported via the proposed ammonia pipeline from the production location in Arandis to the approved ammonia terminal at the Walvis Bay North Port area. </a:t>
            </a:r>
          </a:p>
          <a:p>
            <a:pPr marL="428625" lvl="1" indent="0">
              <a:buNone/>
            </a:pPr>
            <a:endParaRPr lang="en-GB" sz="1600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C60A68-B3FD-1BBA-06A0-03315987240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6</a:t>
            </a:fld>
            <a:endParaRPr lang="en-AU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B3CEA-8EDC-2EC2-6199-CFD45E1B2DB0}"/>
              </a:ext>
            </a:extLst>
          </p:cNvPr>
          <p:cNvSpPr txBox="1">
            <a:spLocks/>
          </p:cNvSpPr>
          <p:nvPr/>
        </p:nvSpPr>
        <p:spPr>
          <a:xfrm>
            <a:off x="478729" y="1196753"/>
            <a:ext cx="8078417" cy="4824536"/>
          </a:xfrm>
          <a:prstGeom prst="rect">
            <a:avLst/>
          </a:prstGeom>
        </p:spPr>
        <p:txBody>
          <a:bodyPr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GB" sz="1800" i="1" kern="0" dirty="0"/>
          </a:p>
          <a:p>
            <a:endParaRPr lang="en-GB" sz="2800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BFFF47-CF17-7296-F41F-0E5A1B1503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7815" y="69159"/>
            <a:ext cx="2535440" cy="1183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902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730" y="276087"/>
            <a:ext cx="5307062" cy="1183566"/>
          </a:xfrm>
        </p:spPr>
        <p:txBody>
          <a:bodyPr/>
          <a:lstStyle/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ESIA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730" y="1556793"/>
            <a:ext cx="3661222" cy="4032448"/>
          </a:xfrm>
        </p:spPr>
        <p:txBody>
          <a:bodyPr>
            <a:normAutofit/>
          </a:bodyPr>
          <a:lstStyle/>
          <a:p>
            <a:r>
              <a:rPr lang="en-ZA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Screening  (DEAF portal): </a:t>
            </a:r>
            <a:r>
              <a:rPr lang="en-ZA" sz="2000" i="1" dirty="0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Completed</a:t>
            </a:r>
            <a:endParaRPr lang="en-ZA" sz="20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717550" indent="-269875">
              <a:buFont typeface="Courier New" panose="02070309020205020404" pitchFamily="49" charset="0"/>
              <a:buChar char="o"/>
            </a:pPr>
            <a:r>
              <a:rPr lang="en-ZA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APP – 007541</a:t>
            </a:r>
            <a:endParaRPr lang="en-ZA" sz="2000" dirty="0"/>
          </a:p>
          <a:p>
            <a:pPr indent="-342900" algn="just">
              <a:lnSpc>
                <a:spcPct val="95000"/>
              </a:lnSpc>
              <a:spcAft>
                <a:spcPts val="750"/>
              </a:spcAft>
            </a:pPr>
            <a:r>
              <a:rPr lang="en-ZA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Scoping – current phase</a:t>
            </a:r>
          </a:p>
          <a:p>
            <a:pPr lvl="1" indent="-342900" algn="just">
              <a:lnSpc>
                <a:spcPct val="95000"/>
              </a:lnSpc>
              <a:spcAft>
                <a:spcPts val="750"/>
              </a:spcAft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participation</a:t>
            </a:r>
          </a:p>
          <a:p>
            <a:pPr lvl="1" indent="-342900">
              <a:lnSpc>
                <a:spcPct val="95000"/>
              </a:lnSpc>
              <a:spcAft>
                <a:spcPts val="750"/>
              </a:spcAft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Define the scope of the Project.</a:t>
            </a:r>
          </a:p>
          <a:p>
            <a:pPr marL="66675" indent="0">
              <a:buNone/>
            </a:pPr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7</a:t>
            </a:fld>
            <a:endParaRPr lang="en-AU"/>
          </a:p>
        </p:txBody>
      </p:sp>
      <p:pic>
        <p:nvPicPr>
          <p:cNvPr id="7" name="Google Shape;96;p1">
            <a:extLst>
              <a:ext uri="{FF2B5EF4-FFF2-40B4-BE49-F238E27FC236}">
                <a16:creationId xmlns:a16="http://schemas.microsoft.com/office/drawing/2014/main" id="{7B9EC3A6-2F94-3C44-BC54-2419D7FD2D59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85792" y="50278"/>
            <a:ext cx="2771800" cy="12945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5F3272D-E3BE-C54E-B853-7551126860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60"/>
          <a:stretch/>
        </p:blipFill>
        <p:spPr>
          <a:xfrm>
            <a:off x="4067943" y="1420777"/>
            <a:ext cx="4968379" cy="4744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054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AE56-66B1-A905-BEED-63E2098C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95A5C7D-3D74-4AF9-86B7-E02BCB8C79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676511-B4E5-77AA-B754-0E71C9C78A08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5797CB-FB7B-6898-4BA1-CE880DA1844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8</a:t>
            </a:fld>
            <a:endParaRPr lang="en-AU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D2858EE-7675-033A-28DF-E498D6D309A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160"/>
          <a:stretch/>
        </p:blipFill>
        <p:spPr>
          <a:xfrm>
            <a:off x="61654" y="127725"/>
            <a:ext cx="9020692" cy="623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36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ESIA Process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5988" y="1304189"/>
            <a:ext cx="8098889" cy="511464"/>
          </a:xfrm>
        </p:spPr>
        <p:txBody>
          <a:bodyPr>
            <a:noAutofit/>
          </a:bodyPr>
          <a:lstStyle/>
          <a:p>
            <a:r>
              <a:rPr lang="en-GB" sz="16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Screening (DEAF portal) </a:t>
            </a:r>
          </a:p>
          <a:p>
            <a:pPr marL="342900" marR="0" lvl="0" indent="-276225" algn="l" defTabSz="91440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4D3E2F"/>
              </a:buClr>
              <a:buSzPts val="22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Listed activities triggered as per the EMA No. 7 of 2007 and associated 2012 regulations:</a:t>
            </a:r>
          </a:p>
          <a:p>
            <a:pPr marL="342900" marR="0" lvl="0" indent="-276225" algn="l" defTabSz="914400" rtl="0" eaLnBrk="1" fontAlgn="auto" latinLnBrk="0" hangingPunct="1">
              <a:lnSpc>
                <a:spcPct val="90000"/>
              </a:lnSpc>
              <a:spcBef>
                <a:spcPts val="825"/>
              </a:spcBef>
              <a:spcAft>
                <a:spcPts val="0"/>
              </a:spcAft>
              <a:buClr>
                <a:srgbClr val="4D3E2F"/>
              </a:buClr>
              <a:buSzPts val="2200"/>
              <a:buFont typeface="Courier New" panose="02070309020205020404" pitchFamily="49" charset="0"/>
              <a:buChar char="o"/>
              <a:tabLst/>
              <a:defRPr/>
            </a:pPr>
            <a:endParaRPr kumimoji="0" lang="en-ZA" sz="2000" b="0" i="0" u="none" strike="noStrike" kern="0" cap="none" spc="0" normalizeH="0" baseline="0" noProof="0" dirty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9</a:t>
            </a:fld>
            <a:endParaRPr lang="en-AU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7954072"/>
              </p:ext>
            </p:extLst>
          </p:nvPr>
        </p:nvGraphicFramePr>
        <p:xfrm>
          <a:off x="478730" y="2060850"/>
          <a:ext cx="8197726" cy="45210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4223666859"/>
                    </a:ext>
                  </a:extLst>
                </a:gridCol>
              </a:tblGrid>
              <a:tr h="47923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b="1" dirty="0">
                          <a:latin typeface="Open Sans Extrabold" panose="020B0606030504020204" pitchFamily="34" charset="0"/>
                          <a:ea typeface="Open Sans Extrabold" panose="020B0606030504020204" pitchFamily="34" charset="0"/>
                          <a:cs typeface="Open Sans Extrabold" panose="020B0606030504020204" pitchFamily="34" charset="0"/>
                        </a:rPr>
                        <a:t>ACTIVITIES THAT TRIGGERED A CLEARANCE CERTIFICATE APPLICATION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Open Sans Extrabold" panose="020B0606030504020204" pitchFamily="34" charset="0"/>
                          <a:ea typeface="Open Sans Extrabold" panose="020B0606030504020204" pitchFamily="34" charset="0"/>
                          <a:cs typeface="Open Sans Extrabold" panose="020B0606030504020204" pitchFamily="34" charset="0"/>
                        </a:rPr>
                        <a:t>ESIA SCREENING FINDING</a:t>
                      </a:r>
                      <a:endParaRPr lang="en-GB" sz="1200" b="1" dirty="0">
                        <a:latin typeface="Open Sans Extrabold" panose="020B0606030504020204" pitchFamily="34" charset="0"/>
                        <a:ea typeface="Open Sans Extrabold" panose="020B0606030504020204" pitchFamily="34" charset="0"/>
                        <a:cs typeface="Open Sans Extrabold" panose="020B0606030504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5271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ENERGY GENERATION, TRANSMISSION AND STORAGE ACTIVITIES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Electricity will be produced through a 1.2 GW solar park.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A battery energy storage system (BESS) of 1.5 GWh will be installed with the option to upscale to 3 gigawatt per hour (GWh).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An emergency diesel generator is included in the Project design.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An Electricity Generation </a:t>
                      </a:r>
                      <a:r>
                        <a:rPr lang="en-US" sz="1050" b="0" i="0" u="none" strike="noStrike" cap="none" dirty="0" err="1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Licence</a:t>
                      </a: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 shall be obtained from the Electricity Control Board (ECB).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960659543"/>
                  </a:ext>
                </a:extLst>
              </a:tr>
              <a:tr h="228911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WASTE MANAGEMENT, TREATMENT, HANDLING AND DISPOSAL ACTIVITIES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General and non-hazardous waste from the Project construction and operations shall be transported by a license waste contractor to an approved disposal facility (Arandis Municipal Waste Disposal Site).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Hazardous waste shall be collected by a licensed waste contractor (e.g., Rent-A-Drum Namibia) and transported to the nearest permitted industrial hazardous waste storage and handling facility, i.e., Walvis Bay.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114213315"/>
                  </a:ext>
                </a:extLst>
              </a:tr>
            </a:tbl>
          </a:graphicData>
        </a:graphic>
      </p:graphicFrame>
      <p:pic>
        <p:nvPicPr>
          <p:cNvPr id="6" name="Google Shape;96;p1">
            <a:extLst>
              <a:ext uri="{FF2B5EF4-FFF2-40B4-BE49-F238E27FC236}">
                <a16:creationId xmlns:a16="http://schemas.microsoft.com/office/drawing/2014/main" id="{3DA86AA7-62BD-B042-AB90-8C003067E131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192" y="-1014"/>
            <a:ext cx="2843808" cy="13282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0294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1CF88-42FC-EB55-5FF4-236A619535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10</a:t>
            </a:fld>
            <a:endParaRPr lang="en-AU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BDDF017C-F490-950E-06E6-C0EBEBB487E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625417"/>
              </p:ext>
            </p:extLst>
          </p:nvPr>
        </p:nvGraphicFramePr>
        <p:xfrm>
          <a:off x="713094" y="260648"/>
          <a:ext cx="7883324" cy="58187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428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40442">
                  <a:extLst>
                    <a:ext uri="{9D8B030D-6E8A-4147-A177-3AD203B41FA5}">
                      <a16:colId xmlns:a16="http://schemas.microsoft.com/office/drawing/2014/main" val="4223666859"/>
                    </a:ext>
                  </a:extLst>
                </a:gridCol>
              </a:tblGrid>
              <a:tr h="40255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200" b="1" dirty="0">
                          <a:latin typeface="Open Sans Extrabold" panose="020B0606030504020204" pitchFamily="34" charset="0"/>
                          <a:ea typeface="Open Sans Extrabold" panose="020B0606030504020204" pitchFamily="34" charset="0"/>
                          <a:cs typeface="Open Sans Extrabold" panose="020B0606030504020204" pitchFamily="34" charset="0"/>
                        </a:rPr>
                        <a:t>ACTIVITIES THAT TRIGGERED A CLEARANCE CERTIFICATE APPLICATION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Open Sans Extrabold" panose="020B0606030504020204" pitchFamily="34" charset="0"/>
                          <a:ea typeface="Open Sans Extrabold" panose="020B0606030504020204" pitchFamily="34" charset="0"/>
                          <a:cs typeface="Open Sans Extrabold" panose="020B0606030504020204" pitchFamily="34" charset="0"/>
                        </a:rPr>
                        <a:t>ESIA SCREENING FINDING</a:t>
                      </a:r>
                      <a:endParaRPr lang="en-GB" sz="1200" b="1" dirty="0">
                        <a:latin typeface="Open Sans Extrabold" panose="020B0606030504020204" pitchFamily="34" charset="0"/>
                        <a:ea typeface="Open Sans Extrabold" panose="020B0606030504020204" pitchFamily="34" charset="0"/>
                        <a:cs typeface="Open Sans Extrabold" panose="020B0606030504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79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GB" sz="1100" dirty="0"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FORESTRY ACTIVITIES</a:t>
                      </a: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Minimal vegetation clearing will be required where necessary; however, the area is largely sparsely vegetated.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512228168"/>
                  </a:ext>
                </a:extLst>
              </a:tr>
              <a:tr h="14370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ZA" sz="110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WATER RESOURCE DEVELOPMENTS </a:t>
                      </a:r>
                      <a:endParaRPr lang="en-GB" sz="1100" b="0" i="0" u="none" strike="noStrike" cap="none" dirty="0">
                        <a:solidFill>
                          <a:schemeClr val="dk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The proposed use of evaporation ponds for the disposal of treated and potentially contaminated wastewater constitutes a discharge to the environment. In terms of the Water Resources Management Act, 2013 (Act No. 11 of 2013), a wastewater treatment, reuse and discharge </a:t>
                      </a:r>
                      <a:r>
                        <a:rPr lang="en-US" sz="1050" b="0" i="0" u="none" strike="noStrike" cap="none" dirty="0" err="1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licence</a:t>
                      </a: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 shall be obtained from Ministry of Agriculture, Fisheries, Water, and Land Reform: Department of Water Affairs (MAFWLR:DWA).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Water will be supplied from Arandis Municipality / </a:t>
                      </a:r>
                      <a:r>
                        <a:rPr lang="en-US" sz="1050" b="0" i="0" u="none" strike="noStrike" cap="none" dirty="0" err="1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NamWater</a:t>
                      </a:r>
                      <a:endParaRPr lang="en-US" sz="1050" b="0" i="0" u="none" strike="noStrike" cap="none" dirty="0">
                        <a:solidFill>
                          <a:schemeClr val="dk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2323132048"/>
                  </a:ext>
                </a:extLst>
              </a:tr>
              <a:tr h="161081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10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HAZARDOUS SUBSTANCE TREATMENT, HANDLING, AND STORAGE </a:t>
                      </a:r>
                      <a:endParaRPr lang="en-GB" sz="1100" b="0" i="0" u="none" strike="noStrike" cap="none" dirty="0">
                        <a:solidFill>
                          <a:schemeClr val="dk1"/>
                        </a:solidFill>
                        <a:latin typeface="Open Sans" panose="020B0606030504020204" pitchFamily="34" charset="0"/>
                        <a:ea typeface="Open Sans" panose="020B0606030504020204" pitchFamily="34" charset="0"/>
                        <a:cs typeface="Open Sans" panose="020B0606030504020204" pitchFamily="34" charset="0"/>
                        <a:sym typeface="Arial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Production and storage of hydrogen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Production, storage and transport of ammonia.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A hazardous substances </a:t>
                      </a:r>
                      <a:r>
                        <a:rPr lang="en-US" sz="1050" b="0" i="0" u="none" strike="noStrike" cap="none" dirty="0" err="1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licence</a:t>
                      </a: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/</a:t>
                      </a:r>
                      <a:r>
                        <a:rPr lang="en-US" sz="1050" b="0" i="0" u="none" strike="noStrike" cap="none" dirty="0" err="1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authorisation</a:t>
                      </a: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 may be required from the Ministry of Health and Social Services (</a:t>
                      </a:r>
                      <a:r>
                        <a:rPr lang="en-US" sz="1050" b="0" i="0" u="none" strike="noStrike" cap="none" dirty="0" err="1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MoHSS</a:t>
                      </a: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) for the production, storage, handling, transport, and trade of hazardous substances.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Nominal ammonia production capacity of the plant is 800 MTPD.</a:t>
                      </a:r>
                    </a:p>
                    <a:p>
                      <a:pPr marL="171450" marR="0" indent="-17145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050" b="0" i="0" u="none" strike="noStrike" cap="none" dirty="0">
                          <a:solidFill>
                            <a:schemeClr val="dk1"/>
                          </a:solidFill>
                          <a:latin typeface="Open Sans" panose="020B0606030504020204" pitchFamily="34" charset="0"/>
                          <a:ea typeface="Open Sans" panose="020B0606030504020204" pitchFamily="34" charset="0"/>
                          <a:cs typeface="Open Sans" panose="020B0606030504020204" pitchFamily="34" charset="0"/>
                          <a:sym typeface="Arial"/>
                        </a:rPr>
                        <a:t>During construction, portable sanitation facilities shall be provided on site and regularly serviced by an approved contractor and removed from site regularly.</a:t>
                      </a: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41350660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199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participation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729" y="1362507"/>
            <a:ext cx="8262662" cy="4029212"/>
          </a:xfrm>
        </p:spPr>
        <p:txBody>
          <a:bodyPr/>
          <a:lstStyle/>
          <a:p>
            <a:pPr marL="257175" indent="-257175" algn="just">
              <a:lnSpc>
                <a:spcPct val="75000"/>
              </a:lnSpc>
              <a:spcAft>
                <a:spcPts val="750"/>
              </a:spcAft>
            </a:pPr>
            <a:r>
              <a:rPr lang="en-US" sz="2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Notification of Project included: Newspaper adverts, site notices, stakeholder letters.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11</a:t>
            </a:fld>
            <a:endParaRPr lang="en-AU"/>
          </a:p>
        </p:txBody>
      </p:sp>
      <p:pic>
        <p:nvPicPr>
          <p:cNvPr id="6" name="Google Shape;96;p1">
            <a:extLst>
              <a:ext uri="{FF2B5EF4-FFF2-40B4-BE49-F238E27FC236}">
                <a16:creationId xmlns:a16="http://schemas.microsoft.com/office/drawing/2014/main" id="{ACF60B9C-C7F3-BF43-8D5A-EFCC2486CFF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192" y="34283"/>
            <a:ext cx="2843808" cy="132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8BA39C1-3CBD-982C-719D-C75A7DAC64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592" y="2288905"/>
            <a:ext cx="2808312" cy="397028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8D7C27D-06DA-A775-354C-E4744493A3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5596" y="2288905"/>
            <a:ext cx="2662732" cy="397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56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A42E1F-DF17-5372-6568-C7EE4F2B4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Public participation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6B0AD0-4F59-662E-3D40-A5CF95A06D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8730" y="1459653"/>
            <a:ext cx="4036120" cy="4633644"/>
          </a:xfrm>
        </p:spPr>
        <p:txBody>
          <a:bodyPr>
            <a:normAutofit/>
          </a:bodyPr>
          <a:lstStyle/>
          <a:p>
            <a:pPr marL="257175" marR="0" lvl="0" indent="-257175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750"/>
              </a:spcAft>
              <a:buClr>
                <a:srgbClr val="4D3E2F"/>
              </a:buClr>
              <a:buSzPts val="2200"/>
              <a:buFont typeface="Arial"/>
              <a:buChar char="•"/>
              <a:tabLst/>
              <a:defRPr/>
            </a:pPr>
            <a:r>
              <a:rPr lang="en-ZA" sz="170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The background information document (BID) is available on our website </a:t>
            </a:r>
            <a:r>
              <a:rPr lang="en-AU" sz="1800" dirty="0">
                <a:solidFill>
                  <a:srgbClr val="262626"/>
                </a:solidFill>
                <a:effectLst/>
                <a:latin typeface="Open Sans" panose="020B06060305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provide an overview of the proposed Project</a:t>
            </a:r>
            <a:r>
              <a:rPr lang="en-ZA" sz="1700" dirty="0">
                <a:solidFill>
                  <a:srgbClr val="4D3E2F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.</a:t>
            </a:r>
            <a:r>
              <a:rPr kumimoji="0" lang="en-ZA" sz="1700" b="0" i="0" u="none" strike="noStrike" kern="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</a:rPr>
              <a:t> </a:t>
            </a:r>
          </a:p>
          <a:p>
            <a:pPr marL="257175" marR="0" lvl="0" indent="-257175" algn="just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750"/>
              </a:spcAft>
              <a:buClr>
                <a:srgbClr val="4D3E2F"/>
              </a:buClr>
              <a:buSzPts val="2200"/>
              <a:buFont typeface="Arial"/>
              <a:buChar char="•"/>
              <a:tabLst/>
              <a:defRPr/>
            </a:pPr>
            <a:r>
              <a:rPr kumimoji="0" lang="en-ZA" sz="1700" b="0" i="0" u="none" strike="noStrike" kern="0" cap="none" spc="0" normalizeH="0" baseline="0" noProof="0" dirty="0">
                <a:ln>
                  <a:noFill/>
                </a:ln>
                <a:solidFill>
                  <a:srgbClr val="4D3E2F"/>
                </a:solidFill>
                <a:effectLst/>
                <a:uLnTx/>
                <a:uFillTx/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Calibri"/>
                <a:hlinkClick r:id="rId3"/>
              </a:rPr>
              <a:t>https://eccenvironmental.com/download/proposed-construction-and-operation-of-the-pv2fuel-arandis-a-green-ammonia-plant-arandis-erongo-region-namibia/</a:t>
            </a:r>
            <a:endParaRPr kumimoji="0" lang="en-ZA" sz="1700" b="0" i="0" u="none" strike="noStrike" kern="0" cap="none" spc="0" normalizeH="0" baseline="0" noProof="0" dirty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  <a:p>
            <a:pPr marL="257175" marR="0" lvl="0" indent="-257175" algn="just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750"/>
              </a:spcAft>
              <a:buClr>
                <a:srgbClr val="4D3E2F"/>
              </a:buClr>
              <a:buSzPts val="2200"/>
              <a:buFont typeface="Arial"/>
              <a:buChar char="•"/>
              <a:tabLst/>
              <a:defRPr/>
            </a:pPr>
            <a:endParaRPr kumimoji="0" lang="en-ZA" sz="1700" b="0" i="0" u="none" strike="noStrike" kern="0" cap="none" spc="0" normalizeH="0" baseline="0" noProof="0" dirty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750"/>
              </a:spcAft>
              <a:buClr>
                <a:srgbClr val="4D3E2F"/>
              </a:buClr>
              <a:buSzPts val="2200"/>
              <a:buNone/>
              <a:tabLst/>
              <a:defRPr/>
            </a:pPr>
            <a:endParaRPr lang="en-ZA" sz="1700" dirty="0">
              <a:solidFill>
                <a:srgbClr val="4D3E2F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257175" marR="0" lvl="0" indent="-257175" defTabSz="914400" rtl="0" eaLnBrk="1" fontAlgn="auto" latinLnBrk="0" hangingPunct="1">
              <a:lnSpc>
                <a:spcPct val="100000"/>
              </a:lnSpc>
              <a:spcBef>
                <a:spcPts val="825"/>
              </a:spcBef>
              <a:spcAft>
                <a:spcPts val="750"/>
              </a:spcAft>
              <a:buClr>
                <a:srgbClr val="4D3E2F"/>
              </a:buClr>
              <a:buSzPts val="2200"/>
              <a:buFont typeface="Arial"/>
              <a:buChar char="•"/>
              <a:tabLst/>
              <a:defRPr/>
            </a:pPr>
            <a:endParaRPr kumimoji="0" lang="en-ZA" sz="1700" b="0" i="0" u="none" strike="noStrike" kern="0" cap="none" spc="0" normalizeH="0" baseline="0" noProof="0" dirty="0">
              <a:ln>
                <a:noFill/>
              </a:ln>
              <a:solidFill>
                <a:srgbClr val="4D3E2F"/>
              </a:solidFill>
              <a:effectLst/>
              <a:uLnTx/>
              <a:uFillTx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Calibri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DE7C2-4F3C-3434-17C6-957D3A291D3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100261" y="1583288"/>
            <a:ext cx="3216155" cy="4069267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8EC4A0-14E9-21EC-D54D-21F4A9E7E41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12</a:t>
            </a:fld>
            <a:endParaRPr lang="en-AU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B1221F-24C0-472F-A28C-7F9BC14D94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11376" y="1266505"/>
            <a:ext cx="3289849" cy="47028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46F228E-7FD1-3132-5BE4-8E9C5F9C2E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272" y="19472"/>
            <a:ext cx="2054991" cy="95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632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9DB4D1-C610-F1C0-DD43-D37DA543921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-AU" smtClean="0"/>
              <a:pPr/>
              <a:t>13</a:t>
            </a:fld>
            <a:endParaRPr lang="en-AU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E7DFDC2-5D4B-77BA-2B12-50D56F16E5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14091"/>
              </p:ext>
            </p:extLst>
          </p:nvPr>
        </p:nvGraphicFramePr>
        <p:xfrm>
          <a:off x="473137" y="1196752"/>
          <a:ext cx="8197726" cy="47669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052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392488">
                  <a:extLst>
                    <a:ext uri="{9D8B030D-6E8A-4147-A177-3AD203B41FA5}">
                      <a16:colId xmlns:a16="http://schemas.microsoft.com/office/drawing/2014/main" val="4223666859"/>
                    </a:ext>
                  </a:extLst>
                </a:gridCol>
              </a:tblGrid>
              <a:tr h="4777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Open Sans Extrabold" panose="020B0606030504020204" pitchFamily="34" charset="0"/>
                          <a:ea typeface="Open Sans Extrabold" panose="020B0606030504020204" pitchFamily="34" charset="0"/>
                          <a:cs typeface="Open Sans Extrabold" panose="020B0606030504020204" pitchFamily="34" charset="0"/>
                        </a:rPr>
                        <a:t>Baseline Studies</a:t>
                      </a:r>
                      <a:endParaRPr lang="en-GB" sz="1200" b="1" dirty="0">
                        <a:latin typeface="Open Sans Extrabold" panose="020B0606030504020204" pitchFamily="34" charset="0"/>
                        <a:ea typeface="Open Sans Extrabold" panose="020B0606030504020204" pitchFamily="34" charset="0"/>
                        <a:cs typeface="Open Sans Extrabold" panose="020B0606030504020204" pitchFamily="34" charset="0"/>
                      </a:endParaRPr>
                    </a:p>
                  </a:txBody>
                  <a:tcPr marL="68580" marR="68580" marT="34290" marB="3429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200" b="1" dirty="0">
                          <a:latin typeface="Open Sans Extrabold" panose="020B0606030504020204" pitchFamily="34" charset="0"/>
                          <a:ea typeface="Open Sans Extrabold" panose="020B0606030504020204" pitchFamily="34" charset="0"/>
                          <a:cs typeface="Open Sans Extrabold" panose="020B0606030504020204" pitchFamily="34" charset="0"/>
                        </a:rPr>
                        <a:t>Specialist</a:t>
                      </a:r>
                      <a:endParaRPr lang="en-GB" sz="1200" b="1" dirty="0">
                        <a:latin typeface="Open Sans Extrabold" panose="020B0606030504020204" pitchFamily="34" charset="0"/>
                        <a:ea typeface="Open Sans Extrabold" panose="020B0606030504020204" pitchFamily="34" charset="0"/>
                        <a:cs typeface="Open Sans Extrabold" panose="020B0606030504020204" pitchFamily="34" charset="0"/>
                      </a:endParaRPr>
                    </a:p>
                  </a:txBody>
                  <a:tcPr marL="68580" marR="68580" marT="34290" marB="3429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8340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B</a:t>
                      </a:r>
                      <a:r>
                        <a:rPr lang="en-GB" sz="1200" b="0" i="0" u="none" strike="noStrike" noProof="0" dirty="0" err="1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iodiversity</a:t>
                      </a:r>
                      <a:r>
                        <a:rPr lang="en-GB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(vertebrate fauna and flora)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</a:t>
                      </a:r>
                      <a:r>
                        <a:rPr lang="en-GB" sz="1200" b="0" i="0" u="none" strike="noStrike" noProof="0" dirty="0" err="1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eter</a:t>
                      </a:r>
                      <a:r>
                        <a:rPr lang="en-GB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Cunningham – Environment and Wildlife Consulting Namibia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60659543"/>
                  </a:ext>
                </a:extLst>
              </a:tr>
              <a:tr h="47885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</a:t>
                      </a:r>
                      <a:r>
                        <a:rPr lang="en-GB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oise 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en-GB" sz="1200" b="0" i="0" u="none" strike="noStrike" noProof="0" dirty="0" err="1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irshed</a:t>
                      </a:r>
                      <a:r>
                        <a:rPr lang="en-GB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Planning Professionals (Pty) Ltd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14213315"/>
                  </a:ext>
                </a:extLst>
              </a:tr>
              <a:tr h="47885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</a:t>
                      </a:r>
                      <a:r>
                        <a:rPr lang="en-GB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ir quality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0" u="none" strike="noStrike" noProof="0" dirty="0">
                          <a:solidFill>
                            <a:schemeClr val="bg2"/>
                          </a:solidFill>
                          <a:effectLst/>
                        </a:rPr>
                        <a:t>Airshed</a:t>
                      </a:r>
                      <a:r>
                        <a:rPr lang="en-GB" sz="1200" b="0" noProof="0" dirty="0">
                          <a:solidFill>
                            <a:schemeClr val="bg2"/>
                          </a:solidFill>
                          <a:effectLst/>
                        </a:rPr>
                        <a:t>​ </a:t>
                      </a:r>
                      <a:r>
                        <a:rPr lang="en-GB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Planning Professionals (Pty) Ltd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923813"/>
                  </a:ext>
                </a:extLst>
              </a:tr>
              <a:tr h="47885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0" u="none" strike="noStrike" noProof="0" dirty="0">
                          <a:solidFill>
                            <a:schemeClr val="bg2"/>
                          </a:solidFill>
                          <a:effectLst/>
                        </a:rPr>
                        <a:t>Heritage</a:t>
                      </a:r>
                      <a:r>
                        <a:rPr lang="en-GB" sz="1200" b="0" noProof="0" dirty="0">
                          <a:solidFill>
                            <a:schemeClr val="bg2"/>
                          </a:solidFill>
                          <a:effectLst/>
                        </a:rPr>
                        <a:t>​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0" i="0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ESM Cultural Heritage Consultants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4026459"/>
                  </a:ext>
                </a:extLst>
              </a:tr>
              <a:tr h="478853"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Traffic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I</a:t>
                      </a:r>
                      <a:r>
                        <a:rPr lang="en-GB" sz="1200" b="0" i="0" u="none" strike="noStrike" noProof="0" dirty="0" err="1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nnovative</a:t>
                      </a:r>
                      <a:r>
                        <a:rPr lang="en-GB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 Transport Solutions Pty Ltd 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8640634"/>
                  </a:ext>
                </a:extLst>
              </a:tr>
              <a:tr h="478853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1200" b="0" noProof="0" dirty="0">
                          <a:solidFill>
                            <a:schemeClr val="bg2"/>
                          </a:solidFill>
                          <a:effectLst/>
                        </a:rPr>
                        <a:t>​Health and safety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GB" sz="1200" b="0" noProof="0" dirty="0">
                          <a:solidFill>
                            <a:schemeClr val="bg2"/>
                          </a:solidFill>
                          <a:effectLst/>
                        </a:rPr>
                        <a:t>​DNV Energy systems Risk Solutions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841842948"/>
                  </a:ext>
                </a:extLst>
              </a:tr>
              <a:tr h="478853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1200" b="0" u="none" strike="noStrike" noProof="0" dirty="0">
                          <a:solidFill>
                            <a:schemeClr val="bg2"/>
                          </a:solidFill>
                          <a:effectLst/>
                        </a:rPr>
                        <a:t>Groundwater and surface water</a:t>
                      </a:r>
                      <a:r>
                        <a:rPr lang="en-GB" sz="1200" b="0" noProof="0" dirty="0">
                          <a:solidFill>
                            <a:schemeClr val="bg2"/>
                          </a:solidFill>
                          <a:effectLst/>
                        </a:rPr>
                        <a:t>​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u="none" strike="noStrike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ECC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3106993"/>
                  </a:ext>
                </a:extLst>
              </a:tr>
              <a:tr h="478853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1200" b="0" u="none" strike="noStrike" noProof="0" dirty="0">
                          <a:solidFill>
                            <a:schemeClr val="bg2"/>
                          </a:solidFill>
                          <a:effectLst/>
                        </a:rPr>
                        <a:t>Visual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ECC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1551682"/>
                  </a:ext>
                </a:extLst>
              </a:tr>
              <a:tr h="478853">
                <a:tc>
                  <a:txBody>
                    <a:bodyPr/>
                    <a:lstStyle/>
                    <a:p>
                      <a:pPr algn="l" rtl="0" fontAlgn="base">
                        <a:buFont typeface="Arial" panose="020B0604020202020204" pitchFamily="34" charset="0"/>
                        <a:buNone/>
                      </a:pPr>
                      <a:r>
                        <a:rPr lang="en-GB" sz="1200" b="0" u="none" strike="noStrike" noProof="0" dirty="0">
                          <a:solidFill>
                            <a:schemeClr val="bg2"/>
                          </a:solidFill>
                          <a:effectLst/>
                        </a:rPr>
                        <a:t>Socio-economic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 rtl="0" fontAlgn="base"/>
                      <a:r>
                        <a:rPr lang="en-US" sz="1200" b="0" i="0" noProof="0" dirty="0"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ECC</a:t>
                      </a:r>
                      <a:endParaRPr lang="en-GB" sz="1200" b="0" i="0" noProof="0" dirty="0">
                        <a:solidFill>
                          <a:schemeClr val="bg2"/>
                        </a:solidFill>
                        <a:effectLst/>
                        <a:latin typeface="+mn-lt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23160842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8817CACD-C214-17CD-3824-83E8CE52C1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7844" y="14025"/>
            <a:ext cx="2536156" cy="118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4741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8730" y="276087"/>
            <a:ext cx="5821462" cy="1183566"/>
          </a:xfrm>
        </p:spPr>
        <p:txBody>
          <a:bodyPr/>
          <a:lstStyle/>
          <a:p>
            <a:r>
              <a:rPr lang="en-GB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 impacts to be assessed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1520" y="1340768"/>
            <a:ext cx="7522945" cy="5112569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50000"/>
              </a:lnSpc>
            </a:pPr>
            <a:r>
              <a:rPr lang="en-GB" sz="23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Potential impacts that can be triggered by the proposed Project include, but are not limited to:</a:t>
            </a:r>
            <a:endParaRPr lang="en-GB" sz="9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700" b="1" dirty="0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Socio-economic environment: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Noise impacts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Visual impacts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Impact on archaeological and cultural features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Increased traffic volumes off-site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Job creation (permanent / temporary)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Skill development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Economic growth &amp; emission reduction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Occupational health and safety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Safety considerations for existing infrastructure &amp; nearby residents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1700" b="1" dirty="0">
                <a:latin typeface="Open Sans Extrabold" panose="020B0606030504020204" pitchFamily="34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Biophysical environment: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Landscape impacts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Groundwater and surface water impacts</a:t>
            </a:r>
            <a:r>
              <a:rPr lang="en-AU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;</a:t>
            </a:r>
            <a:endParaRPr lang="en-GB" sz="17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Waste management;</a:t>
            </a:r>
            <a:endParaRPr lang="en-GB" sz="17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Biodiversity impacts; and </a:t>
            </a:r>
            <a:endParaRPr lang="en-GB" sz="17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AU" sz="17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Soil impacts. </a:t>
            </a:r>
            <a:endParaRPr lang="en-GB" sz="17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685800">
              <a:buClr>
                <a:srgbClr val="000000"/>
              </a:buClr>
            </a:pPr>
            <a:fld id="{00000000-1234-1234-1234-123412341234}" type="slidenum">
              <a:rPr lang="en-AU" kern="0"/>
              <a:pPr defTabSz="685800">
                <a:buClr>
                  <a:srgbClr val="000000"/>
                </a:buClr>
              </a:pPr>
              <a:t>14</a:t>
            </a:fld>
            <a:endParaRPr lang="en-AU" kern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ABB4812-A589-F258-EFA1-65AED31876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8498" y="0"/>
            <a:ext cx="2535438" cy="118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8877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Review process</a:t>
            </a:r>
            <a:endParaRPr lang="en-GB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8730" y="1327209"/>
            <a:ext cx="8303605" cy="4982111"/>
          </a:xfrm>
        </p:spPr>
        <p:txBody>
          <a:bodyPr>
            <a:normAutofit/>
          </a:bodyPr>
          <a:lstStyle/>
          <a:p>
            <a:endParaRPr lang="en-GB" sz="2000" dirty="0"/>
          </a:p>
          <a:p>
            <a:pPr marL="66675" indent="0">
              <a:buNone/>
            </a:pPr>
            <a:endParaRPr lang="en-GB" sz="20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685800">
              <a:buClr>
                <a:srgbClr val="000000"/>
              </a:buClr>
            </a:pPr>
            <a:fld id="{00000000-1234-1234-1234-123412341234}" type="slidenum">
              <a:rPr lang="en-AU" kern="0"/>
              <a:pPr defTabSz="685800">
                <a:buClr>
                  <a:srgbClr val="000000"/>
                </a:buClr>
              </a:pPr>
              <a:t>15</a:t>
            </a:fld>
            <a:endParaRPr lang="en-AU" kern="0"/>
          </a:p>
        </p:txBody>
      </p:sp>
      <p:pic>
        <p:nvPicPr>
          <p:cNvPr id="6" name="Google Shape;96;p1">
            <a:extLst>
              <a:ext uri="{FF2B5EF4-FFF2-40B4-BE49-F238E27FC236}">
                <a16:creationId xmlns:a16="http://schemas.microsoft.com/office/drawing/2014/main" id="{23C8B45A-1A42-D54E-A742-EFDD95D3521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192" y="-1014"/>
            <a:ext cx="2843808" cy="132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8177A79-8980-DE20-E454-255705C4C6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1422813"/>
            <a:ext cx="6579507" cy="452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448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87D842-D081-DB4D-94D0-49851501BDC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685800">
              <a:buClr>
                <a:srgbClr val="000000"/>
              </a:buClr>
            </a:pPr>
            <a:fld id="{00000000-1234-1234-1234-123412341234}" type="slidenum">
              <a:rPr lang="en-AU" kern="0"/>
              <a:pPr defTabSz="685800">
                <a:buClr>
                  <a:srgbClr val="000000"/>
                </a:buClr>
              </a:pPr>
              <a:t>16</a:t>
            </a:fld>
            <a:endParaRPr lang="en-AU" kern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13EB74-16A0-474D-8EF3-FCD2CB44B004}"/>
              </a:ext>
            </a:extLst>
          </p:cNvPr>
          <p:cNvSpPr/>
          <p:nvPr/>
        </p:nvSpPr>
        <p:spPr>
          <a:xfrm>
            <a:off x="288032" y="4941168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685800">
              <a:buClr>
                <a:srgbClr val="000000"/>
              </a:buClr>
            </a:pPr>
            <a:r>
              <a:rPr lang="x-none" sz="24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Contact</a:t>
            </a:r>
            <a:r>
              <a:rPr lang="en-US" sz="24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 us:</a:t>
            </a:r>
            <a:endParaRPr lang="x-none" sz="2400" kern="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  <a:sym typeface="Arial"/>
            </a:endParaRPr>
          </a:p>
          <a:p>
            <a:pPr defTabSz="685800">
              <a:buClr>
                <a:srgbClr val="000000"/>
              </a:buClr>
            </a:pPr>
            <a:r>
              <a:rPr lang="x-none" sz="24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Tel: +264 81 669 7608</a:t>
            </a:r>
          </a:p>
          <a:p>
            <a:pPr defTabSz="685800">
              <a:buClr>
                <a:srgbClr val="000000"/>
              </a:buClr>
            </a:pPr>
            <a:r>
              <a:rPr lang="x-none" sz="2400" kern="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  <a:sym typeface="Arial"/>
              </a:rPr>
              <a:t>info@eccenvironmental.com</a:t>
            </a:r>
          </a:p>
        </p:txBody>
      </p:sp>
      <p:pic>
        <p:nvPicPr>
          <p:cNvPr id="6" name="Google Shape;96;p1">
            <a:extLst>
              <a:ext uri="{FF2B5EF4-FFF2-40B4-BE49-F238E27FC236}">
                <a16:creationId xmlns:a16="http://schemas.microsoft.com/office/drawing/2014/main" id="{4040DCE4-10FB-A648-9B2F-5CB2F09FFEFF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00192" y="-1014"/>
            <a:ext cx="2843808" cy="132822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D488749-9158-69B5-32E0-9B22E6E0B7F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4962" y="1282010"/>
            <a:ext cx="4099038" cy="243502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78729D3-D59C-4838-BD6B-DEC5A485CB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044962" y="3717032"/>
            <a:ext cx="4099038" cy="26643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D3EFAEA-D2AF-6663-C169-BFD3D6BEC7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609" y="1282010"/>
            <a:ext cx="4442845" cy="1928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814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Ecology 16x9">
  <a:themeElements>
    <a:clrScheme name="Ecology">
      <a:dk1>
        <a:srgbClr val="4D3E2F"/>
      </a:dk1>
      <a:lt1>
        <a:srgbClr val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Ecology 16x9">
  <a:themeElements>
    <a:clrScheme name="Ecology">
      <a:dk1>
        <a:srgbClr val="4D3E2F"/>
      </a:dk1>
      <a:lt1>
        <a:srgbClr val="FFFFFF"/>
      </a:lt1>
      <a:dk2>
        <a:srgbClr val="000000"/>
      </a:dk2>
      <a:lt2>
        <a:srgbClr val="DDDDDD"/>
      </a:lt2>
      <a:accent1>
        <a:srgbClr val="8BAA00"/>
      </a:accent1>
      <a:accent2>
        <a:srgbClr val="2A6CB2"/>
      </a:accent2>
      <a:accent3>
        <a:srgbClr val="795837"/>
      </a:accent3>
      <a:accent4>
        <a:srgbClr val="D18316"/>
      </a:accent4>
      <a:accent5>
        <a:srgbClr val="79B4F0"/>
      </a:accent5>
      <a:accent6>
        <a:srgbClr val="CDC80F"/>
      </a:accent6>
      <a:hlink>
        <a:srgbClr val="2A6CB2"/>
      </a:hlink>
      <a:folHlink>
        <a:srgbClr val="808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181468</TotalTime>
  <Words>979</Words>
  <Application>Microsoft Office PowerPoint</Application>
  <PresentationFormat>On-screen Show (4:3)</PresentationFormat>
  <Paragraphs>148</Paragraphs>
  <Slides>16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6" baseType="lpstr">
      <vt:lpstr>Arial</vt:lpstr>
      <vt:lpstr>Calibri</vt:lpstr>
      <vt:lpstr>Corbel</vt:lpstr>
      <vt:lpstr>Courier New</vt:lpstr>
      <vt:lpstr>Open Sans</vt:lpstr>
      <vt:lpstr>Open Sans Extrabold</vt:lpstr>
      <vt:lpstr>Open Sans Extrabold</vt:lpstr>
      <vt:lpstr>Wingdings</vt:lpstr>
      <vt:lpstr>Ecology 16x9</vt:lpstr>
      <vt:lpstr>1_Ecology 16x9</vt:lpstr>
      <vt:lpstr>PV2Fuel Arandis – A green ammonia plant</vt:lpstr>
      <vt:lpstr>Welcome</vt:lpstr>
      <vt:lpstr>Agenda</vt:lpstr>
      <vt:lpstr>Public meeting objectives</vt:lpstr>
      <vt:lpstr>PowerPoint Presentation</vt:lpstr>
      <vt:lpstr>Project overview</vt:lpstr>
      <vt:lpstr>ESIA Process</vt:lpstr>
      <vt:lpstr>PowerPoint Presentation</vt:lpstr>
      <vt:lpstr>ESIA Process</vt:lpstr>
      <vt:lpstr>PowerPoint Presentation</vt:lpstr>
      <vt:lpstr>Public participation</vt:lpstr>
      <vt:lpstr>Public participation</vt:lpstr>
      <vt:lpstr>PowerPoint Presentation</vt:lpstr>
      <vt:lpstr>Potential impacts to be assessed </vt:lpstr>
      <vt:lpstr>Review process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Disclaimer</dc:title>
  <dc:creator>Heye Daun</dc:creator>
  <cp:lastModifiedBy>Kelly Ochs</cp:lastModifiedBy>
  <cp:revision>1844</cp:revision>
  <cp:lastPrinted>2026-07-21T08:14:24Z</cp:lastPrinted>
  <dcterms:created xsi:type="dcterms:W3CDTF">2013-08-07T11:25:15Z</dcterms:created>
  <dcterms:modified xsi:type="dcterms:W3CDTF">2026-07-21T09:34:07Z</dcterms:modified>
</cp:coreProperties>
</file>